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7" r:id="rId3"/>
    <p:sldId id="276" r:id="rId4"/>
    <p:sldId id="277" r:id="rId5"/>
    <p:sldId id="278" r:id="rId6"/>
    <p:sldId id="279" r:id="rId7"/>
    <p:sldId id="280" r:id="rId8"/>
    <p:sldId id="284" r:id="rId9"/>
    <p:sldId id="283" r:id="rId10"/>
    <p:sldId id="281" r:id="rId11"/>
    <p:sldId id="285" r:id="rId12"/>
    <p:sldId id="286" r:id="rId13"/>
    <p:sldId id="282" r:id="rId14"/>
    <p:sldId id="289" r:id="rId15"/>
    <p:sldId id="287" r:id="rId16"/>
    <p:sldId id="290" r:id="rId17"/>
    <p:sldId id="288" r:id="rId18"/>
    <p:sldId id="291" r:id="rId19"/>
    <p:sldId id="293" r:id="rId20"/>
    <p:sldId id="295" r:id="rId21"/>
    <p:sldId id="294" r:id="rId22"/>
    <p:sldId id="297" r:id="rId23"/>
    <p:sldId id="296" r:id="rId24"/>
    <p:sldId id="298" r:id="rId25"/>
    <p:sldId id="300" r:id="rId26"/>
    <p:sldId id="305" r:id="rId27"/>
    <p:sldId id="314" r:id="rId28"/>
    <p:sldId id="303" r:id="rId29"/>
    <p:sldId id="304" r:id="rId30"/>
    <p:sldId id="292" r:id="rId31"/>
    <p:sldId id="302" r:id="rId32"/>
    <p:sldId id="306" r:id="rId33"/>
    <p:sldId id="307" r:id="rId34"/>
    <p:sldId id="308" r:id="rId35"/>
    <p:sldId id="309" r:id="rId36"/>
    <p:sldId id="310" r:id="rId37"/>
    <p:sldId id="311" r:id="rId38"/>
    <p:sldId id="312"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1" autoAdjust="0"/>
    <p:restoredTop sz="97440" autoAdjust="0"/>
  </p:normalViewPr>
  <p:slideViewPr>
    <p:cSldViewPr snapToGrid="0">
      <p:cViewPr varScale="1">
        <p:scale>
          <a:sx n="106" d="100"/>
          <a:sy n="106" d="100"/>
        </p:scale>
        <p:origin x="1746" y="114"/>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762F1A-590B-469C-A884-12C85D5D49C3}" type="datetimeFigureOut">
              <a:rPr lang="fr-FR" smtClean="0"/>
              <a:t>15/01/2024</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5666E7-9298-4701-9194-365C62EFC81E}" type="slidenum">
              <a:rPr lang="fr-FR" smtClean="0"/>
              <a:t>‹N°›</a:t>
            </a:fld>
            <a:endParaRPr lang="fr-FR"/>
          </a:p>
        </p:txBody>
      </p:sp>
    </p:spTree>
    <p:extLst>
      <p:ext uri="{BB962C8B-B14F-4D97-AF65-F5344CB8AC3E}">
        <p14:creationId xmlns:p14="http://schemas.microsoft.com/office/powerpoint/2010/main" val="1381367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45666E7-9298-4701-9194-365C62EFC81E}" type="slidenum">
              <a:rPr lang="fr-FR" smtClean="0"/>
              <a:t>1</a:t>
            </a:fld>
            <a:endParaRPr lang="fr-FR"/>
          </a:p>
        </p:txBody>
      </p:sp>
    </p:spTree>
    <p:extLst>
      <p:ext uri="{BB962C8B-B14F-4D97-AF65-F5344CB8AC3E}">
        <p14:creationId xmlns:p14="http://schemas.microsoft.com/office/powerpoint/2010/main" val="1191308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43E2961-0043-4583-A3A0-FD1899C75C24}" type="datetime1">
              <a:rPr lang="fr-FR" smtClean="0"/>
              <a:t>15/01/2024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1CFD267-97E7-42C3-B405-6B6F68CDB3BE}" type="slidenum">
              <a:rPr lang="fr-FR" smtClean="0"/>
              <a:t>‹N°›</a:t>
            </a:fld>
            <a:endParaRPr lang="fr-FR"/>
          </a:p>
        </p:txBody>
      </p:sp>
    </p:spTree>
    <p:extLst>
      <p:ext uri="{BB962C8B-B14F-4D97-AF65-F5344CB8AC3E}">
        <p14:creationId xmlns:p14="http://schemas.microsoft.com/office/powerpoint/2010/main" val="1264295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E8E304F-8CE9-43E3-A163-FEA530F618AB}" type="datetime1">
              <a:rPr lang="fr-FR" smtClean="0"/>
              <a:t>15/01/2024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1CFD267-97E7-42C3-B405-6B6F68CDB3BE}" type="slidenum">
              <a:rPr lang="fr-FR" smtClean="0"/>
              <a:t>‹N°›</a:t>
            </a:fld>
            <a:endParaRPr lang="fr-FR"/>
          </a:p>
        </p:txBody>
      </p:sp>
    </p:spTree>
    <p:extLst>
      <p:ext uri="{BB962C8B-B14F-4D97-AF65-F5344CB8AC3E}">
        <p14:creationId xmlns:p14="http://schemas.microsoft.com/office/powerpoint/2010/main" val="329712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9039D34-C640-4A7C-89B9-886BD269163A}" type="datetime1">
              <a:rPr lang="fr-FR" smtClean="0"/>
              <a:t>15/01/2024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1CFD267-97E7-42C3-B405-6B6F68CDB3BE}" type="slidenum">
              <a:rPr lang="fr-FR" smtClean="0"/>
              <a:t>‹N°›</a:t>
            </a:fld>
            <a:endParaRPr lang="fr-FR"/>
          </a:p>
        </p:txBody>
      </p:sp>
    </p:spTree>
    <p:extLst>
      <p:ext uri="{BB962C8B-B14F-4D97-AF65-F5344CB8AC3E}">
        <p14:creationId xmlns:p14="http://schemas.microsoft.com/office/powerpoint/2010/main" val="3202004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F6DFA80-5189-48CA-9E7A-370D1D0B6F20}" type="datetime1">
              <a:rPr lang="fr-FR" smtClean="0"/>
              <a:t>15/01/2024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1CFD267-97E7-42C3-B405-6B6F68CDB3BE}" type="slidenum">
              <a:rPr lang="fr-FR" smtClean="0"/>
              <a:t>‹N°›</a:t>
            </a:fld>
            <a:endParaRPr lang="fr-FR"/>
          </a:p>
        </p:txBody>
      </p:sp>
    </p:spTree>
    <p:extLst>
      <p:ext uri="{BB962C8B-B14F-4D97-AF65-F5344CB8AC3E}">
        <p14:creationId xmlns:p14="http://schemas.microsoft.com/office/powerpoint/2010/main" val="3718340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8F94FAD-9B10-4AA4-9188-1B37EE379E16}" type="datetime1">
              <a:rPr lang="fr-FR" smtClean="0"/>
              <a:t>15/01/2024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1CFD267-97E7-42C3-B405-6B6F68CDB3BE}" type="slidenum">
              <a:rPr lang="fr-FR" smtClean="0"/>
              <a:t>‹N°›</a:t>
            </a:fld>
            <a:endParaRPr lang="fr-FR"/>
          </a:p>
        </p:txBody>
      </p:sp>
    </p:spTree>
    <p:extLst>
      <p:ext uri="{BB962C8B-B14F-4D97-AF65-F5344CB8AC3E}">
        <p14:creationId xmlns:p14="http://schemas.microsoft.com/office/powerpoint/2010/main" val="3978677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4CFFEEA-2988-43CB-A4EB-48CA89D2DB54}" type="datetime1">
              <a:rPr lang="fr-FR" smtClean="0"/>
              <a:t>15/01/2024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1CFD267-97E7-42C3-B405-6B6F68CDB3BE}" type="slidenum">
              <a:rPr lang="fr-FR" smtClean="0"/>
              <a:t>‹N°›</a:t>
            </a:fld>
            <a:endParaRPr lang="fr-FR"/>
          </a:p>
        </p:txBody>
      </p:sp>
    </p:spTree>
    <p:extLst>
      <p:ext uri="{BB962C8B-B14F-4D97-AF65-F5344CB8AC3E}">
        <p14:creationId xmlns:p14="http://schemas.microsoft.com/office/powerpoint/2010/main" val="2251358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67D8C9B-1EF8-4FA2-9CAA-D3426C378B96}" type="datetime1">
              <a:rPr lang="fr-FR" smtClean="0"/>
              <a:t>15/01/2024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1CFD267-97E7-42C3-B405-6B6F68CDB3BE}" type="slidenum">
              <a:rPr lang="fr-FR" smtClean="0"/>
              <a:t>‹N°›</a:t>
            </a:fld>
            <a:endParaRPr lang="fr-FR"/>
          </a:p>
        </p:txBody>
      </p:sp>
    </p:spTree>
    <p:extLst>
      <p:ext uri="{BB962C8B-B14F-4D97-AF65-F5344CB8AC3E}">
        <p14:creationId xmlns:p14="http://schemas.microsoft.com/office/powerpoint/2010/main" val="398513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29C6183-2793-467F-A94D-589F977DAD34}" type="datetime1">
              <a:rPr lang="fr-FR" smtClean="0"/>
              <a:t>15/01/2024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1CFD267-97E7-42C3-B405-6B6F68CDB3BE}" type="slidenum">
              <a:rPr lang="fr-FR" smtClean="0"/>
              <a:t>‹N°›</a:t>
            </a:fld>
            <a:endParaRPr lang="fr-FR"/>
          </a:p>
        </p:txBody>
      </p:sp>
    </p:spTree>
    <p:extLst>
      <p:ext uri="{BB962C8B-B14F-4D97-AF65-F5344CB8AC3E}">
        <p14:creationId xmlns:p14="http://schemas.microsoft.com/office/powerpoint/2010/main" val="2382862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AA5F6-0755-4FBF-9993-8D1D657BE898}" type="datetime1">
              <a:rPr lang="fr-FR" smtClean="0"/>
              <a:t>15/01/2024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1CFD267-97E7-42C3-B405-6B6F68CDB3BE}" type="slidenum">
              <a:rPr lang="fr-FR" smtClean="0"/>
              <a:t>‹N°›</a:t>
            </a:fld>
            <a:endParaRPr lang="fr-FR"/>
          </a:p>
        </p:txBody>
      </p:sp>
    </p:spTree>
    <p:extLst>
      <p:ext uri="{BB962C8B-B14F-4D97-AF65-F5344CB8AC3E}">
        <p14:creationId xmlns:p14="http://schemas.microsoft.com/office/powerpoint/2010/main" val="1515258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8832868-5A24-43F6-A8EA-48C889A539E0}" type="datetime1">
              <a:rPr lang="fr-FR" smtClean="0"/>
              <a:t>15/01/2024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1CFD267-97E7-42C3-B405-6B6F68CDB3BE}" type="slidenum">
              <a:rPr lang="fr-FR" smtClean="0"/>
              <a:t>‹N°›</a:t>
            </a:fld>
            <a:endParaRPr lang="fr-FR"/>
          </a:p>
        </p:txBody>
      </p:sp>
    </p:spTree>
    <p:extLst>
      <p:ext uri="{BB962C8B-B14F-4D97-AF65-F5344CB8AC3E}">
        <p14:creationId xmlns:p14="http://schemas.microsoft.com/office/powerpoint/2010/main" val="3428604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9EF49E5-14D7-463F-89BD-0B0D4E95EF82}" type="datetime1">
              <a:rPr lang="fr-FR" smtClean="0"/>
              <a:t>15/01/2024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1CFD267-97E7-42C3-B405-6B6F68CDB3BE}" type="slidenum">
              <a:rPr lang="fr-FR" smtClean="0"/>
              <a:t>‹N°›</a:t>
            </a:fld>
            <a:endParaRPr lang="fr-FR"/>
          </a:p>
        </p:txBody>
      </p:sp>
    </p:spTree>
    <p:extLst>
      <p:ext uri="{BB962C8B-B14F-4D97-AF65-F5344CB8AC3E}">
        <p14:creationId xmlns:p14="http://schemas.microsoft.com/office/powerpoint/2010/main" val="3764819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75A11C-9EF8-4813-B6CE-0D23F397E9A0}" type="datetime1">
              <a:rPr lang="fr-FR" smtClean="0"/>
              <a:t>15/01/2024</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CFD267-97E7-42C3-B405-6B6F68CDB3BE}" type="slidenum">
              <a:rPr lang="fr-FR" smtClean="0"/>
              <a:t>‹N°›</a:t>
            </a:fld>
            <a:endParaRPr lang="fr-FR"/>
          </a:p>
        </p:txBody>
      </p:sp>
    </p:spTree>
    <p:extLst>
      <p:ext uri="{BB962C8B-B14F-4D97-AF65-F5344CB8AC3E}">
        <p14:creationId xmlns:p14="http://schemas.microsoft.com/office/powerpoint/2010/main" val="38000981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slide" Target="slide3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0.png"/><Relationship Id="rId5" Type="http://schemas.openxmlformats.org/officeDocument/2006/relationships/slide" Target="slide2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37.xml"/><Relationship Id="rId5" Type="http://schemas.openxmlformats.org/officeDocument/2006/relationships/image" Target="../media/image14.png"/><Relationship Id="rId4" Type="http://schemas.openxmlformats.org/officeDocument/2006/relationships/slide" Target="slide3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slide" Target="slide30.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19.xml"/><Relationship Id="rId5" Type="http://schemas.openxmlformats.org/officeDocument/2006/relationships/slide" Target="slide20.xml"/><Relationship Id="rId4" Type="http://schemas.openxmlformats.org/officeDocument/2006/relationships/image" Target="NUL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1.png"/><Relationship Id="rId7" Type="http://schemas.openxmlformats.org/officeDocument/2006/relationships/slide" Target="slide23.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22.xml"/><Relationship Id="rId11" Type="http://schemas.openxmlformats.org/officeDocument/2006/relationships/image" Target="../media/image160.png"/><Relationship Id="rId5" Type="http://schemas.openxmlformats.org/officeDocument/2006/relationships/slide" Target="slide21.xml"/><Relationship Id="rId10" Type="http://schemas.openxmlformats.org/officeDocument/2006/relationships/slide" Target="slide38.xml"/><Relationship Id="rId4" Type="http://schemas.openxmlformats.org/officeDocument/2006/relationships/slide" Target="slide25.xml"/><Relationship Id="rId9"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20.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lycee-berthollet-annecy.web.ac-grenoble.fr/lorientation/lorientation-parcoursup" TargetMode="External"/><Relationship Id="rId5" Type="http://schemas.openxmlformats.org/officeDocument/2006/relationships/image" Target="../media/image1.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10.png"/><Relationship Id="rId5" Type="http://schemas.openxmlformats.org/officeDocument/2006/relationships/slide" Target="slide29.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1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1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10.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slide" Target="slide7.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slide" Target="slide7.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slide" Target="slide7.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slide" Target="slide7.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16.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20.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2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image" Target="../media/image10.png"/><Relationship Id="rId18" Type="http://schemas.openxmlformats.org/officeDocument/2006/relationships/image" Target="../media/image111.png"/><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image" Target="../media/image90.png"/><Relationship Id="rId17" Type="http://schemas.openxmlformats.org/officeDocument/2006/relationships/slide" Target="slide36.xml"/><Relationship Id="rId2" Type="http://schemas.openxmlformats.org/officeDocument/2006/relationships/image" Target="../media/image3.png"/><Relationship Id="rId16"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71.png"/><Relationship Id="rId11" Type="http://schemas.openxmlformats.org/officeDocument/2006/relationships/slide" Target="slide34.xml"/><Relationship Id="rId5" Type="http://schemas.openxmlformats.org/officeDocument/2006/relationships/slide" Target="slide32.xml"/><Relationship Id="rId15" Type="http://schemas.openxmlformats.org/officeDocument/2006/relationships/image" Target="../media/image100.png"/><Relationship Id="rId10" Type="http://schemas.openxmlformats.org/officeDocument/2006/relationships/image" Target="../media/image9.png"/><Relationship Id="rId19" Type="http://schemas.openxmlformats.org/officeDocument/2006/relationships/hyperlink" Target="Rapport%20MPSI%202023.pdf" TargetMode="External"/><Relationship Id="rId4" Type="http://schemas.openxmlformats.org/officeDocument/2006/relationships/image" Target="../media/image7.png"/><Relationship Id="rId9" Type="http://schemas.openxmlformats.org/officeDocument/2006/relationships/image" Target="../media/image8.png"/><Relationship Id="rId14" Type="http://schemas.openxmlformats.org/officeDocument/2006/relationships/slide" Target="slide3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10;&#10;Description générée automatiquement">
            <a:extLst>
              <a:ext uri="{FF2B5EF4-FFF2-40B4-BE49-F238E27FC236}">
                <a16:creationId xmlns:a16="http://schemas.microsoft.com/office/drawing/2014/main" id="{96BB3F2E-CCD0-4B41-83B6-943B858133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02" y="0"/>
            <a:ext cx="3865199" cy="1249788"/>
          </a:xfrm>
          <a:prstGeom prst="rect">
            <a:avLst/>
          </a:prstGeom>
        </p:spPr>
      </p:pic>
      <p:pic>
        <p:nvPicPr>
          <p:cNvPr id="4" name="Image 3" descr="Une image contenant bâtiment, extérieur, banc, maison&#10;&#10;Description générée automatiquement">
            <a:extLst>
              <a:ext uri="{FF2B5EF4-FFF2-40B4-BE49-F238E27FC236}">
                <a16:creationId xmlns:a16="http://schemas.microsoft.com/office/drawing/2014/main" id="{82259F02-A97A-4F12-9036-0126AA72797E}"/>
              </a:ext>
            </a:extLst>
          </p:cNvPr>
          <p:cNvPicPr>
            <a:picLocks noChangeAspect="1"/>
          </p:cNvPicPr>
          <p:nvPr/>
        </p:nvPicPr>
        <p:blipFill>
          <a:blip r:embed="rId4">
            <a:alphaModFix amt="35000"/>
            <a:extLst>
              <a:ext uri="{BEBA8EAE-BF5A-486C-A8C5-ECC9F3942E4B}">
                <a14:imgProps xmlns:a14="http://schemas.microsoft.com/office/drawing/2010/main">
                  <a14:imgLayer r:embed="rId5">
                    <a14:imgEffect>
                      <a14:artisticPaintStrokes/>
                    </a14:imgEffect>
                  </a14:imgLayer>
                </a14:imgProps>
              </a:ext>
              <a:ext uri="{28A0092B-C50C-407E-A947-70E740481C1C}">
                <a14:useLocalDpi xmlns:a14="http://schemas.microsoft.com/office/drawing/2010/main" val="0"/>
              </a:ext>
            </a:extLst>
          </a:blip>
          <a:stretch>
            <a:fillRect/>
          </a:stretch>
        </p:blipFill>
        <p:spPr>
          <a:xfrm>
            <a:off x="0" y="0"/>
            <a:ext cx="9144000" cy="6812280"/>
          </a:xfrm>
          <a:prstGeom prst="rect">
            <a:avLst/>
          </a:prstGeom>
          <a:effectLst>
            <a:softEdge rad="317500"/>
          </a:effectLst>
        </p:spPr>
      </p:pic>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290670" y="3050540"/>
            <a:ext cx="8780662" cy="2387600"/>
          </a:xfrm>
        </p:spPr>
        <p:txBody>
          <a:bodyPr>
            <a:normAutofit fontScale="90000"/>
          </a:bodyPr>
          <a:lstStyle/>
          <a:p>
            <a:pPr algn="ctr"/>
            <a:r>
              <a:rPr lang="fr-FR" sz="5300" b="1" dirty="0"/>
              <a:t>Information parents terminale</a:t>
            </a:r>
            <a:br>
              <a:rPr lang="fr-FR" sz="5300" b="1" dirty="0"/>
            </a:br>
            <a:r>
              <a:rPr lang="fr-FR" sz="5300" b="1" dirty="0"/>
              <a:t>PARCOURSUP 2024</a:t>
            </a:r>
            <a:br>
              <a:rPr lang="fr-FR" sz="4800" b="1" dirty="0"/>
            </a:br>
            <a:br>
              <a:rPr lang="fr-FR" sz="4800" b="1" dirty="0"/>
            </a:br>
            <a:br>
              <a:rPr lang="fr-FR" sz="4800" b="1" dirty="0"/>
            </a:br>
            <a:r>
              <a:rPr lang="fr-FR" sz="4800" b="1" dirty="0"/>
              <a:t>Janvier 2024</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0900" y="0"/>
            <a:ext cx="1943100" cy="1676400"/>
          </a:xfrm>
          <a:prstGeom prst="rect">
            <a:avLst/>
          </a:prstGeom>
        </p:spPr>
      </p:pic>
      <p:sp>
        <p:nvSpPr>
          <p:cNvPr id="6" name="Espace réservé du numéro de diapositive 5">
            <a:extLst>
              <a:ext uri="{FF2B5EF4-FFF2-40B4-BE49-F238E27FC236}">
                <a16:creationId xmlns:a16="http://schemas.microsoft.com/office/drawing/2014/main" id="{EC76F38C-D3E3-4104-9821-87B81871C42C}"/>
              </a:ext>
            </a:extLst>
          </p:cNvPr>
          <p:cNvSpPr>
            <a:spLocks noGrp="1"/>
          </p:cNvSpPr>
          <p:nvPr>
            <p:ph type="sldNum" sz="quarter" idx="12"/>
          </p:nvPr>
        </p:nvSpPr>
        <p:spPr/>
        <p:txBody>
          <a:bodyPr/>
          <a:lstStyle/>
          <a:p>
            <a:fld id="{D1CFD267-97E7-42C3-B405-6B6F68CDB3BE}" type="slidenum">
              <a:rPr lang="fr-FR" smtClean="0"/>
              <a:t>1</a:t>
            </a:fld>
            <a:endParaRPr lang="fr-FR"/>
          </a:p>
        </p:txBody>
      </p:sp>
    </p:spTree>
    <p:extLst>
      <p:ext uri="{BB962C8B-B14F-4D97-AF65-F5344CB8AC3E}">
        <p14:creationId xmlns:p14="http://schemas.microsoft.com/office/powerpoint/2010/main" val="4083255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765810" y="-92704"/>
            <a:ext cx="7772400" cy="744841"/>
          </a:xfrm>
        </p:spPr>
        <p:txBody>
          <a:bodyPr>
            <a:normAutofit fontScale="90000"/>
          </a:bodyPr>
          <a:lstStyle/>
          <a:p>
            <a:r>
              <a:rPr lang="fr-FR" sz="4800" b="1" dirty="0"/>
              <a:t>Etape 2</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9" name="ZoneTexte 8">
            <a:extLst>
              <a:ext uri="{FF2B5EF4-FFF2-40B4-BE49-F238E27FC236}">
                <a16:creationId xmlns:a16="http://schemas.microsoft.com/office/drawing/2014/main" id="{69F05687-CE1F-4C71-8463-711A37973341}"/>
              </a:ext>
            </a:extLst>
          </p:cNvPr>
          <p:cNvSpPr txBox="1"/>
          <p:nvPr/>
        </p:nvSpPr>
        <p:spPr>
          <a:xfrm>
            <a:off x="963593" y="652137"/>
            <a:ext cx="7216813" cy="400110"/>
          </a:xfrm>
          <a:prstGeom prst="rect">
            <a:avLst/>
          </a:prstGeom>
          <a:noFill/>
        </p:spPr>
        <p:txBody>
          <a:bodyPr wrap="square">
            <a:spAutoFit/>
          </a:bodyPr>
          <a:lstStyle/>
          <a:p>
            <a:pPr algn="ctr"/>
            <a:r>
              <a:rPr lang="fr-FR" sz="2000" b="1" dirty="0"/>
              <a:t>S’inscrire, </a:t>
            </a:r>
            <a:r>
              <a:rPr lang="fr-FR" sz="2000" b="1" dirty="0">
                <a:solidFill>
                  <a:srgbClr val="FF0000"/>
                </a:solidFill>
              </a:rPr>
              <a:t>formuler ses vœux </a:t>
            </a:r>
            <a:r>
              <a:rPr lang="fr-FR" sz="2000" b="1" dirty="0"/>
              <a:t>et finaliser son dossier…. </a:t>
            </a:r>
          </a:p>
        </p:txBody>
      </p:sp>
      <p:sp>
        <p:nvSpPr>
          <p:cNvPr id="6" name="ZoneTexte 5">
            <a:extLst>
              <a:ext uri="{FF2B5EF4-FFF2-40B4-BE49-F238E27FC236}">
                <a16:creationId xmlns:a16="http://schemas.microsoft.com/office/drawing/2014/main" id="{17856D9F-5449-4C29-B579-5CCD314462AE}"/>
              </a:ext>
            </a:extLst>
          </p:cNvPr>
          <p:cNvSpPr txBox="1"/>
          <p:nvPr/>
        </p:nvSpPr>
        <p:spPr>
          <a:xfrm>
            <a:off x="160020" y="1052247"/>
            <a:ext cx="8983980" cy="3785652"/>
          </a:xfrm>
          <a:prstGeom prst="rect">
            <a:avLst/>
          </a:prstGeom>
          <a:noFill/>
        </p:spPr>
        <p:txBody>
          <a:bodyPr wrap="square" rtlCol="0">
            <a:spAutoFit/>
          </a:bodyPr>
          <a:lstStyle/>
          <a:p>
            <a:pPr marL="285750" indent="-285750">
              <a:buFont typeface="Wingdings" panose="05000000000000000000" pitchFamily="2" charset="2"/>
              <a:buChar char="Ø"/>
            </a:pPr>
            <a:r>
              <a:rPr lang="fr-FR" sz="2400" b="1" dirty="0"/>
              <a:t>Formulation des vœux :</a:t>
            </a:r>
          </a:p>
          <a:p>
            <a:pPr marL="742950" lvl="1" indent="-285750">
              <a:buFont typeface="Wingdings" panose="05000000000000000000" pitchFamily="2" charset="2"/>
              <a:buChar char="Ø"/>
            </a:pPr>
            <a:r>
              <a:rPr lang="fr-FR" dirty="0"/>
              <a:t>Non classés ;</a:t>
            </a:r>
          </a:p>
          <a:p>
            <a:pPr marL="742950" lvl="1" indent="-285750">
              <a:buFont typeface="Wingdings" panose="05000000000000000000" pitchFamily="2" charset="2"/>
              <a:buChar char="Ø"/>
            </a:pPr>
            <a:r>
              <a:rPr lang="fr-FR" dirty="0"/>
              <a:t>Pour des formations sélectives ou non sélectives ;</a:t>
            </a:r>
          </a:p>
          <a:p>
            <a:pPr marL="742950" lvl="1" indent="-285750">
              <a:buFont typeface="Wingdings" panose="05000000000000000000" pitchFamily="2" charset="2"/>
              <a:buChar char="Ø"/>
            </a:pPr>
            <a:r>
              <a:rPr lang="fr-FR" dirty="0"/>
              <a:t>Jusqu’à 10 vœux sous statut étudiant et 10 vœux sous statut apprentissage ;</a:t>
            </a:r>
          </a:p>
          <a:p>
            <a:pPr marL="742950" lvl="1" indent="-285750">
              <a:buFont typeface="Wingdings" panose="05000000000000000000" pitchFamily="2" charset="2"/>
              <a:buChar char="Ø"/>
            </a:pPr>
            <a:r>
              <a:rPr lang="fr-FR" dirty="0"/>
              <a:t>Notion de vœux multiples (CPGE, BTS, BUT notamment) :</a:t>
            </a:r>
          </a:p>
          <a:p>
            <a:pPr marL="1200150" lvl="2" indent="-285750">
              <a:buFont typeface="Wingdings" panose="05000000000000000000" pitchFamily="2" charset="2"/>
              <a:buChar char="Ø"/>
            </a:pPr>
            <a:r>
              <a:rPr lang="fr-FR" dirty="0"/>
              <a:t>Un même vœu peut comporter jusqu’à 10 sous-vœux ;</a:t>
            </a:r>
          </a:p>
          <a:p>
            <a:pPr marL="1657350" lvl="3" indent="-285750">
              <a:buFont typeface="Wingdings" panose="05000000000000000000" pitchFamily="2" charset="2"/>
              <a:buChar char="Ø"/>
            </a:pPr>
            <a:r>
              <a:rPr lang="fr-FR" dirty="0"/>
              <a:t>Un vœu pour un type de formation et une filière</a:t>
            </a:r>
          </a:p>
          <a:p>
            <a:pPr marL="1657350" lvl="3" indent="-285750">
              <a:buFont typeface="Wingdings" panose="05000000000000000000" pitchFamily="2" charset="2"/>
              <a:buChar char="Ø"/>
            </a:pPr>
            <a:r>
              <a:rPr lang="fr-FR" dirty="0"/>
              <a:t>Un sou-vœu pour une localisation géographique</a:t>
            </a:r>
          </a:p>
          <a:p>
            <a:pPr marL="1200150" lvl="2" indent="-285750">
              <a:buFont typeface="Wingdings" panose="05000000000000000000" pitchFamily="2" charset="2"/>
              <a:buChar char="Ø"/>
            </a:pPr>
            <a:r>
              <a:rPr lang="fr-FR" dirty="0"/>
              <a:t>Le nombre total de sous-vœux est limité à 20</a:t>
            </a:r>
          </a:p>
          <a:p>
            <a:pPr marL="742950" lvl="1" indent="-285750">
              <a:buFont typeface="Wingdings" panose="05000000000000000000" pitchFamily="2" charset="2"/>
              <a:buChar char="Ø"/>
            </a:pPr>
            <a:r>
              <a:rPr lang="fr-FR" dirty="0"/>
              <a:t>Certaines formations ne sont pas limitées en nombre de sous-vœux (IEP, réseaux d’écoles d’ingénieur ou de commerce,…)</a:t>
            </a:r>
          </a:p>
          <a:p>
            <a:pPr marL="1200150" lvl="2" indent="-285750">
              <a:buFont typeface="Wingdings" panose="05000000000000000000" pitchFamily="2" charset="2"/>
              <a:buChar char="Ø"/>
            </a:pPr>
            <a:endParaRPr lang="fr-FR" dirty="0"/>
          </a:p>
          <a:p>
            <a:endParaRPr lang="fr-FR" dirty="0"/>
          </a:p>
        </p:txBody>
      </p:sp>
      <p:sp>
        <p:nvSpPr>
          <p:cNvPr id="7" name="Légende : flèche vers le bas 6">
            <a:extLst>
              <a:ext uri="{FF2B5EF4-FFF2-40B4-BE49-F238E27FC236}">
                <a16:creationId xmlns:a16="http://schemas.microsoft.com/office/drawing/2014/main" id="{B8F71569-44C2-4EEB-B7D9-B7D07BEF62F1}"/>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1D004148-CB07-4A68-984F-A209B318D637}"/>
              </a:ext>
            </a:extLst>
          </p:cNvPr>
          <p:cNvSpPr>
            <a:spLocks noGrp="1"/>
          </p:cNvSpPr>
          <p:nvPr>
            <p:ph type="sldNum" sz="quarter" idx="12"/>
          </p:nvPr>
        </p:nvSpPr>
        <p:spPr/>
        <p:txBody>
          <a:bodyPr/>
          <a:lstStyle/>
          <a:p>
            <a:fld id="{D1CFD267-97E7-42C3-B405-6B6F68CDB3BE}" type="slidenum">
              <a:rPr lang="fr-FR" smtClean="0"/>
              <a:t>10</a:t>
            </a:fld>
            <a:endParaRPr lang="fr-FR"/>
          </a:p>
        </p:txBody>
      </p:sp>
      <mc:AlternateContent xmlns:mc="http://schemas.openxmlformats.org/markup-compatibility/2006" xmlns:pslz="http://schemas.microsoft.com/office/powerpoint/2016/slidezoom">
        <mc:Choice Requires="pslz">
          <p:graphicFrame>
            <p:nvGraphicFramePr>
              <p:cNvPr id="10" name="Zoom de diapositive 9">
                <a:extLst>
                  <a:ext uri="{FF2B5EF4-FFF2-40B4-BE49-F238E27FC236}">
                    <a16:creationId xmlns:a16="http://schemas.microsoft.com/office/drawing/2014/main" id="{92A18104-FAD9-4D24-AAFE-2E849968B03F}"/>
                  </a:ext>
                </a:extLst>
              </p:cNvPr>
              <p:cNvGraphicFramePr>
                <a:graphicFrameLocks noChangeAspect="1"/>
              </p:cNvGraphicFramePr>
              <p:nvPr>
                <p:extLst>
                  <p:ext uri="{D42A27DB-BD31-4B8C-83A1-F6EECF244321}">
                    <p14:modId xmlns:p14="http://schemas.microsoft.com/office/powerpoint/2010/main" val="3152571874"/>
                  </p:ext>
                </p:extLst>
              </p:nvPr>
            </p:nvGraphicFramePr>
            <p:xfrm>
              <a:off x="5119064" y="4003259"/>
              <a:ext cx="775139" cy="581354"/>
            </p:xfrm>
            <a:graphic>
              <a:graphicData uri="http://schemas.microsoft.com/office/powerpoint/2016/slidezoom">
                <pslz:sldZm>
                  <pslz:sldZmObj sldId="302" cId="1401252387">
                    <pslz:zmPr id="{8F73FFB0-09F6-4517-8E45-33EBEFAA108B}" returnToParent="0" transitionDur="1000">
                      <p166:blipFill xmlns:p166="http://schemas.microsoft.com/office/powerpoint/2016/6/main">
                        <a:blip r:embed="rId4"/>
                        <a:stretch>
                          <a:fillRect/>
                        </a:stretch>
                      </p166:blipFill>
                      <p166:spPr xmlns:p166="http://schemas.microsoft.com/office/powerpoint/2016/6/main">
                        <a:xfrm>
                          <a:off x="0" y="0"/>
                          <a:ext cx="775139" cy="581354"/>
                        </a:xfrm>
                        <a:prstGeom prst="rect">
                          <a:avLst/>
                        </a:prstGeom>
                        <a:ln w="3175">
                          <a:solidFill>
                            <a:prstClr val="ltGray"/>
                          </a:solidFill>
                        </a:ln>
                      </p166:spPr>
                    </pslz:zmPr>
                  </pslz:sldZmObj>
                </pslz:sldZm>
              </a:graphicData>
            </a:graphic>
          </p:graphicFrame>
        </mc:Choice>
        <mc:Fallback xmlns="">
          <p:pic>
            <p:nvPicPr>
              <p:cNvPr id="10" name="Zoom de diapositive 9">
                <a:hlinkClick r:id="rId5" action="ppaction://hlinksldjump"/>
                <a:extLst>
                  <a:ext uri="{FF2B5EF4-FFF2-40B4-BE49-F238E27FC236}">
                    <a16:creationId xmlns:a16="http://schemas.microsoft.com/office/drawing/2014/main" id="{92A18104-FAD9-4D24-AAFE-2E849968B03F}"/>
                  </a:ext>
                </a:extLst>
              </p:cNvPr>
              <p:cNvPicPr>
                <a:picLocks noGrp="1" noRot="1" noChangeAspect="1" noMove="1" noResize="1" noEditPoints="1" noAdjustHandles="1" noChangeArrowheads="1" noChangeShapeType="1"/>
              </p:cNvPicPr>
              <p:nvPr/>
            </p:nvPicPr>
            <p:blipFill>
              <a:blip r:embed="rId6"/>
              <a:stretch>
                <a:fillRect/>
              </a:stretch>
            </p:blipFill>
            <p:spPr>
              <a:xfrm>
                <a:off x="5119064" y="4003259"/>
                <a:ext cx="775139" cy="581354"/>
              </a:xfrm>
              <a:prstGeom prst="rect">
                <a:avLst/>
              </a:prstGeom>
              <a:ln w="3175">
                <a:solidFill>
                  <a:prstClr val="ltGray"/>
                </a:solidFill>
              </a:ln>
            </p:spPr>
          </p:pic>
        </mc:Fallback>
      </mc:AlternateContent>
    </p:spTree>
    <p:extLst>
      <p:ext uri="{BB962C8B-B14F-4D97-AF65-F5344CB8AC3E}">
        <p14:creationId xmlns:p14="http://schemas.microsoft.com/office/powerpoint/2010/main" val="56206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par>
                                <p:cTn id="53" presetID="1"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765809" y="-54720"/>
            <a:ext cx="7772400" cy="744841"/>
          </a:xfrm>
        </p:spPr>
        <p:txBody>
          <a:bodyPr>
            <a:normAutofit fontScale="90000"/>
          </a:bodyPr>
          <a:lstStyle/>
          <a:p>
            <a:r>
              <a:rPr lang="fr-FR" sz="4800" b="1" dirty="0"/>
              <a:t>Etape 2</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9" name="ZoneTexte 8">
            <a:extLst>
              <a:ext uri="{FF2B5EF4-FFF2-40B4-BE49-F238E27FC236}">
                <a16:creationId xmlns:a16="http://schemas.microsoft.com/office/drawing/2014/main" id="{69F05687-CE1F-4C71-8463-711A37973341}"/>
              </a:ext>
            </a:extLst>
          </p:cNvPr>
          <p:cNvSpPr txBox="1"/>
          <p:nvPr/>
        </p:nvSpPr>
        <p:spPr>
          <a:xfrm>
            <a:off x="963593" y="566457"/>
            <a:ext cx="7216813" cy="400110"/>
          </a:xfrm>
          <a:prstGeom prst="rect">
            <a:avLst/>
          </a:prstGeom>
          <a:noFill/>
        </p:spPr>
        <p:txBody>
          <a:bodyPr wrap="square">
            <a:spAutoFit/>
          </a:bodyPr>
          <a:lstStyle/>
          <a:p>
            <a:pPr algn="ctr"/>
            <a:r>
              <a:rPr lang="fr-FR" sz="2000" b="1" dirty="0"/>
              <a:t>S’inscrire, </a:t>
            </a:r>
            <a:r>
              <a:rPr lang="fr-FR" sz="2000" b="1" dirty="0">
                <a:solidFill>
                  <a:srgbClr val="FF0000"/>
                </a:solidFill>
              </a:rPr>
              <a:t>formuler ses vœux </a:t>
            </a:r>
            <a:r>
              <a:rPr lang="fr-FR" sz="2000" b="1" dirty="0"/>
              <a:t>et finaliser son dossier…. </a:t>
            </a:r>
          </a:p>
        </p:txBody>
      </p:sp>
      <p:sp>
        <p:nvSpPr>
          <p:cNvPr id="10" name="ZoneTexte 9">
            <a:extLst>
              <a:ext uri="{FF2B5EF4-FFF2-40B4-BE49-F238E27FC236}">
                <a16:creationId xmlns:a16="http://schemas.microsoft.com/office/drawing/2014/main" id="{35F05A9D-CD76-4A15-BD8C-1D2D47F02088}"/>
              </a:ext>
            </a:extLst>
          </p:cNvPr>
          <p:cNvSpPr txBox="1"/>
          <p:nvPr/>
        </p:nvSpPr>
        <p:spPr>
          <a:xfrm>
            <a:off x="119818" y="913732"/>
            <a:ext cx="8778240" cy="5530745"/>
          </a:xfrm>
          <a:prstGeom prst="rect">
            <a:avLst/>
          </a:prstGeom>
          <a:noFill/>
        </p:spPr>
        <p:txBody>
          <a:bodyPr wrap="square">
            <a:spAutoFit/>
          </a:bodyPr>
          <a:lstStyle/>
          <a:p>
            <a:pPr marL="285750" indent="-285750">
              <a:buFont typeface="Wingdings" panose="05000000000000000000" pitchFamily="2" charset="2"/>
              <a:buChar char="Ø"/>
            </a:pPr>
            <a:r>
              <a:rPr lang="fr-FR" sz="2400" b="1" u="sng" dirty="0"/>
              <a:t>Notion de secteur géographique </a:t>
            </a:r>
            <a:r>
              <a:rPr lang="fr-FR" sz="2400" b="1" dirty="0"/>
              <a:t>:</a:t>
            </a:r>
          </a:p>
          <a:p>
            <a:pPr marL="742950" lvl="1" indent="-285750">
              <a:buFont typeface="Arial" panose="020B0604020202020204" pitchFamily="34" charset="0"/>
              <a:buChar char="•"/>
            </a:pPr>
            <a:r>
              <a:rPr lang="fr-FR" b="1" dirty="0"/>
              <a:t>Formations sélectives : </a:t>
            </a:r>
            <a:r>
              <a:rPr lang="fr-FR" dirty="0"/>
              <a:t>pas de sectorisation géographique</a:t>
            </a:r>
          </a:p>
          <a:p>
            <a:pPr lvl="1"/>
            <a:endParaRPr lang="fr-FR" dirty="0"/>
          </a:p>
          <a:p>
            <a:pPr marL="742950" lvl="1" indent="-285750">
              <a:buFont typeface="Arial" panose="020B0604020202020204" pitchFamily="34" charset="0"/>
              <a:buChar char="•"/>
            </a:pPr>
            <a:r>
              <a:rPr lang="fr-FR" b="1" dirty="0"/>
              <a:t>Formation non-sélectives </a:t>
            </a:r>
            <a:r>
              <a:rPr lang="fr-FR" dirty="0"/>
              <a:t>(Licences dont Licences « Accès Santé » LAS, Parcours d’Accès Spécifique Santé PASS, Parcours Préparatoires au Professorat des Ecoles PPE) :</a:t>
            </a:r>
          </a:p>
          <a:p>
            <a:pPr marL="1200150" lvl="3" indent="-285750">
              <a:lnSpc>
                <a:spcPct val="90000"/>
              </a:lnSpc>
              <a:buSzPct val="100000"/>
              <a:buFont typeface="Arial" panose="020B0604020202020204" pitchFamily="34" charset="0"/>
              <a:buChar char="•"/>
              <a:defRPr/>
            </a:pPr>
            <a:r>
              <a:rPr lang="fr-FR" sz="1400" dirty="0"/>
              <a:t>Les lycéens peuvent faire des vœux pour les formations qui les intéressent dans leur académie ou en dehors. Lorsque la licence ou le PASS est très demandé, </a:t>
            </a:r>
            <a:r>
              <a:rPr lang="fr-FR" sz="1400" b="1" dirty="0"/>
              <a:t>une priorité au secteur géographique (généralement l’académie) s’applique : </a:t>
            </a:r>
            <a:r>
              <a:rPr lang="fr-FR" sz="1400" dirty="0"/>
              <a:t>un pourcentage maximum de candidats résidant en dehors du secteur géographique est alors fixé par le recteur. </a:t>
            </a:r>
          </a:p>
          <a:p>
            <a:pPr marL="1200150" lvl="3" indent="-285750">
              <a:lnSpc>
                <a:spcPct val="90000"/>
              </a:lnSpc>
              <a:buSzPct val="100000"/>
              <a:buFont typeface="Arial" panose="020B0604020202020204" pitchFamily="34" charset="0"/>
              <a:buChar char="•"/>
              <a:defRPr/>
            </a:pPr>
            <a:endParaRPr lang="fr-FR" sz="1400" dirty="0"/>
          </a:p>
          <a:p>
            <a:pPr marL="1200150" lvl="3" indent="-285750">
              <a:lnSpc>
                <a:spcPct val="90000"/>
              </a:lnSpc>
              <a:buSzPct val="100000"/>
              <a:buFont typeface="Arial" panose="020B0604020202020204" pitchFamily="34" charset="0"/>
              <a:buChar char="•"/>
              <a:defRPr/>
            </a:pPr>
            <a:r>
              <a:rPr lang="fr-FR" sz="1400" dirty="0"/>
              <a:t>L’indication du secteur est affichée aux candidats. Les pourcentages fixés par les recteurs seront affichés sur Parcoursup avant le début de la phase d’admission (à partir du vendredi 23 mai 2024)</a:t>
            </a:r>
          </a:p>
          <a:p>
            <a:pPr marL="635000" lvl="2" indent="-177800">
              <a:lnSpc>
                <a:spcPct val="90000"/>
              </a:lnSpc>
              <a:buClr>
                <a:srgbClr val="EC130E"/>
              </a:buClr>
              <a:buSzPct val="100000"/>
              <a:buFont typeface="Lucida Grande"/>
              <a:buChar char="&gt;"/>
              <a:defRPr/>
            </a:pPr>
            <a:endParaRPr lang="fr-FR" sz="1400" dirty="0"/>
          </a:p>
          <a:p>
            <a:pPr marL="742950" lvl="2" indent="-285750">
              <a:lnSpc>
                <a:spcPct val="90000"/>
              </a:lnSpc>
              <a:buSzPct val="100000"/>
              <a:buFont typeface="Arial" panose="020B0604020202020204" pitchFamily="34" charset="0"/>
              <a:buChar char="•"/>
              <a:defRPr/>
            </a:pPr>
            <a:r>
              <a:rPr lang="fr-FR" b="1" dirty="0"/>
              <a:t>Exception : </a:t>
            </a:r>
            <a:r>
              <a:rPr lang="fr-FR" sz="1400" dirty="0"/>
              <a:t>Les candidats qui souhaitent accéder à une mention de licence qui n’est pas dispensée dans leur académie de résidence sont considérés comme « résidant dans l’académie » où se situe la licence demandée </a:t>
            </a:r>
          </a:p>
          <a:p>
            <a:pPr marL="742950" lvl="2" indent="-285750">
              <a:lnSpc>
                <a:spcPct val="90000"/>
              </a:lnSpc>
              <a:buSzPct val="100000"/>
              <a:buFont typeface="Arial" panose="020B0604020202020204" pitchFamily="34" charset="0"/>
              <a:buChar char="•"/>
              <a:defRPr/>
            </a:pPr>
            <a:endParaRPr lang="fr-FR" sz="1400" dirty="0"/>
          </a:p>
          <a:p>
            <a:pPr marL="342900" lvl="1" indent="-342900">
              <a:lnSpc>
                <a:spcPct val="90000"/>
              </a:lnSpc>
              <a:buSzPct val="100000"/>
              <a:buFont typeface="Wingdings" panose="05000000000000000000" pitchFamily="2" charset="2"/>
              <a:buChar char="Ø"/>
              <a:defRPr/>
            </a:pPr>
            <a:r>
              <a:rPr lang="fr-FR" sz="2400" b="1" u="sng" dirty="0"/>
              <a:t>Demande de césure:</a:t>
            </a:r>
            <a:r>
              <a:rPr lang="fr-FR" sz="2400" b="1" dirty="0"/>
              <a:t> </a:t>
            </a:r>
            <a:r>
              <a:rPr lang="fr-FR" dirty="0"/>
              <a:t>possibilité de suspendre temporairement sa formation</a:t>
            </a:r>
            <a:endParaRPr lang="fr-FR" sz="2400" dirty="0"/>
          </a:p>
          <a:p>
            <a:pPr marL="742950" lvl="2" indent="-285750">
              <a:lnSpc>
                <a:spcPct val="90000"/>
              </a:lnSpc>
              <a:buSzPct val="100000"/>
              <a:buFont typeface="Arial" panose="020B0604020202020204" pitchFamily="34" charset="0"/>
              <a:buChar char="•"/>
              <a:defRPr/>
            </a:pPr>
            <a:endParaRPr lang="fr-FR" sz="1400" dirty="0"/>
          </a:p>
          <a:p>
            <a:pPr marL="742950" lvl="2" indent="-285750">
              <a:lnSpc>
                <a:spcPct val="90000"/>
              </a:lnSpc>
              <a:buSzPct val="100000"/>
              <a:buFont typeface="Wingdings" panose="05000000000000000000" pitchFamily="2" charset="2"/>
              <a:buChar char="§"/>
              <a:defRPr/>
            </a:pPr>
            <a:r>
              <a:rPr lang="fr-FR" sz="1400" dirty="0"/>
              <a:t>Demande non connue lors de l’examen des vœux ;</a:t>
            </a:r>
          </a:p>
          <a:p>
            <a:pPr marL="742950" lvl="2" indent="-285750">
              <a:lnSpc>
                <a:spcPct val="90000"/>
              </a:lnSpc>
              <a:buSzPct val="100000"/>
              <a:buFont typeface="Wingdings" panose="05000000000000000000" pitchFamily="2" charset="2"/>
              <a:buChar char="§"/>
              <a:defRPr/>
            </a:pPr>
            <a:r>
              <a:rPr lang="fr-FR" sz="1400" dirty="0"/>
              <a:t>N’est pas accordée de droit ;</a:t>
            </a:r>
          </a:p>
          <a:p>
            <a:pPr marL="742950" lvl="2" indent="-285750">
              <a:lnSpc>
                <a:spcPct val="90000"/>
              </a:lnSpc>
              <a:buSzPct val="100000"/>
              <a:buFont typeface="Wingdings" panose="05000000000000000000" pitchFamily="2" charset="2"/>
              <a:buChar char="§"/>
              <a:defRPr/>
            </a:pPr>
            <a:r>
              <a:rPr lang="fr-FR" sz="1400" dirty="0"/>
              <a:t>Permet de conserver sa place pour la rentrée suivante (il n’est pas nécessaire de refaire la procédure PARCOURSUP l’année suivante)</a:t>
            </a:r>
          </a:p>
        </p:txBody>
      </p:sp>
      <p:sp>
        <p:nvSpPr>
          <p:cNvPr id="7" name="Légende : flèche vers le bas 6">
            <a:extLst>
              <a:ext uri="{FF2B5EF4-FFF2-40B4-BE49-F238E27FC236}">
                <a16:creationId xmlns:a16="http://schemas.microsoft.com/office/drawing/2014/main" id="{B70F11A1-7947-4CFF-8A8A-A06D3AA0F223}"/>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D009D7DE-8FE1-4719-8F39-2DDEB2F995BF}"/>
              </a:ext>
            </a:extLst>
          </p:cNvPr>
          <p:cNvSpPr>
            <a:spLocks noGrp="1"/>
          </p:cNvSpPr>
          <p:nvPr>
            <p:ph type="sldNum" sz="quarter" idx="12"/>
          </p:nvPr>
        </p:nvSpPr>
        <p:spPr/>
        <p:txBody>
          <a:bodyPr/>
          <a:lstStyle/>
          <a:p>
            <a:fld id="{D1CFD267-97E7-42C3-B405-6B6F68CDB3BE}" type="slidenum">
              <a:rPr lang="fr-FR" smtClean="0"/>
              <a:t>11</a:t>
            </a:fld>
            <a:endParaRPr lang="fr-FR"/>
          </a:p>
        </p:txBody>
      </p:sp>
      <mc:AlternateContent xmlns:mc="http://schemas.openxmlformats.org/markup-compatibility/2006" xmlns:pslz="http://schemas.microsoft.com/office/powerpoint/2016/slidezoom">
        <mc:Choice Requires="pslz">
          <p:graphicFrame>
            <p:nvGraphicFramePr>
              <p:cNvPr id="6" name="Zoom de diapositive 5">
                <a:extLst>
                  <a:ext uri="{FF2B5EF4-FFF2-40B4-BE49-F238E27FC236}">
                    <a16:creationId xmlns:a16="http://schemas.microsoft.com/office/drawing/2014/main" id="{BD3C83A3-E06D-4D50-A012-AD5F62556757}"/>
                  </a:ext>
                </a:extLst>
              </p:cNvPr>
              <p:cNvGraphicFramePr>
                <a:graphicFrameLocks noChangeAspect="1"/>
              </p:cNvGraphicFramePr>
              <p:nvPr>
                <p:extLst>
                  <p:ext uri="{D42A27DB-BD31-4B8C-83A1-F6EECF244321}">
                    <p14:modId xmlns:p14="http://schemas.microsoft.com/office/powerpoint/2010/main" val="2943873140"/>
                  </p:ext>
                </p:extLst>
              </p:nvPr>
            </p:nvGraphicFramePr>
            <p:xfrm>
              <a:off x="354563" y="2980077"/>
              <a:ext cx="598564" cy="448923"/>
            </p:xfrm>
            <a:graphic>
              <a:graphicData uri="http://schemas.microsoft.com/office/powerpoint/2016/slidezoom">
                <pslz:sldZm>
                  <pslz:sldZmObj sldId="303" cId="2321064409">
                    <pslz:zmPr id="{55312229-2014-4051-AB5D-753F118C0BE3}" returnToParent="0" transitionDur="1000">
                      <p166:blipFill xmlns:p166="http://schemas.microsoft.com/office/powerpoint/2016/6/main">
                        <a:blip r:embed="rId4"/>
                        <a:stretch>
                          <a:fillRect/>
                        </a:stretch>
                      </p166:blipFill>
                      <p166:spPr xmlns:p166="http://schemas.microsoft.com/office/powerpoint/2016/6/main">
                        <a:xfrm>
                          <a:off x="0" y="0"/>
                          <a:ext cx="598564" cy="448923"/>
                        </a:xfrm>
                        <a:prstGeom prst="rect">
                          <a:avLst/>
                        </a:prstGeom>
                        <a:ln w="3175">
                          <a:solidFill>
                            <a:prstClr val="ltGray"/>
                          </a:solidFill>
                        </a:ln>
                      </p166:spPr>
                    </pslz:zmPr>
                  </pslz:sldZmObj>
                </pslz:sldZm>
              </a:graphicData>
            </a:graphic>
          </p:graphicFrame>
        </mc:Choice>
        <mc:Fallback xmlns="">
          <p:pic>
            <p:nvPicPr>
              <p:cNvPr id="6" name="Zoom de diapositive 5">
                <a:hlinkClick r:id="rId5" action="ppaction://hlinksldjump"/>
                <a:extLst>
                  <a:ext uri="{FF2B5EF4-FFF2-40B4-BE49-F238E27FC236}">
                    <a16:creationId xmlns:a16="http://schemas.microsoft.com/office/drawing/2014/main" id="{BD3C83A3-E06D-4D50-A012-AD5F62556757}"/>
                  </a:ext>
                </a:extLst>
              </p:cNvPr>
              <p:cNvPicPr>
                <a:picLocks noGrp="1" noRot="1" noChangeAspect="1" noMove="1" noResize="1" noEditPoints="1" noAdjustHandles="1" noChangeArrowheads="1" noChangeShapeType="1"/>
              </p:cNvPicPr>
              <p:nvPr/>
            </p:nvPicPr>
            <p:blipFill>
              <a:blip r:embed="rId6"/>
              <a:stretch>
                <a:fillRect/>
              </a:stretch>
            </p:blipFill>
            <p:spPr>
              <a:xfrm>
                <a:off x="354563" y="2980077"/>
                <a:ext cx="598564" cy="448923"/>
              </a:xfrm>
              <a:prstGeom prst="rect">
                <a:avLst/>
              </a:prstGeom>
              <a:ln w="3175">
                <a:solidFill>
                  <a:prstClr val="ltGray"/>
                </a:solidFill>
              </a:ln>
            </p:spPr>
          </p:pic>
        </mc:Fallback>
      </mc:AlternateContent>
    </p:spTree>
    <p:extLst>
      <p:ext uri="{BB962C8B-B14F-4D97-AF65-F5344CB8AC3E}">
        <p14:creationId xmlns:p14="http://schemas.microsoft.com/office/powerpoint/2010/main" val="235697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14" end="1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765810" y="139577"/>
            <a:ext cx="7772400" cy="744841"/>
          </a:xfrm>
        </p:spPr>
        <p:txBody>
          <a:bodyPr>
            <a:normAutofit fontScale="90000"/>
          </a:bodyPr>
          <a:lstStyle/>
          <a:p>
            <a:r>
              <a:rPr lang="fr-FR" sz="4800" b="1" dirty="0"/>
              <a:t>Etape 2</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9" name="ZoneTexte 8">
            <a:extLst>
              <a:ext uri="{FF2B5EF4-FFF2-40B4-BE49-F238E27FC236}">
                <a16:creationId xmlns:a16="http://schemas.microsoft.com/office/drawing/2014/main" id="{69F05687-CE1F-4C71-8463-711A37973341}"/>
              </a:ext>
            </a:extLst>
          </p:cNvPr>
          <p:cNvSpPr txBox="1"/>
          <p:nvPr/>
        </p:nvSpPr>
        <p:spPr>
          <a:xfrm>
            <a:off x="911537" y="820809"/>
            <a:ext cx="7216813" cy="400110"/>
          </a:xfrm>
          <a:prstGeom prst="rect">
            <a:avLst/>
          </a:prstGeom>
          <a:noFill/>
        </p:spPr>
        <p:txBody>
          <a:bodyPr wrap="square">
            <a:spAutoFit/>
          </a:bodyPr>
          <a:lstStyle/>
          <a:p>
            <a:pPr algn="ctr"/>
            <a:r>
              <a:rPr lang="fr-FR" sz="2000" b="1" dirty="0"/>
              <a:t>S’inscrire, </a:t>
            </a:r>
            <a:r>
              <a:rPr lang="fr-FR" sz="2000" b="1" dirty="0">
                <a:solidFill>
                  <a:srgbClr val="FF0000"/>
                </a:solidFill>
              </a:rPr>
              <a:t>formuler ses vœux </a:t>
            </a:r>
            <a:r>
              <a:rPr lang="fr-FR" sz="2000" b="1" dirty="0"/>
              <a:t>et finaliser son dossier…. </a:t>
            </a:r>
          </a:p>
        </p:txBody>
      </p:sp>
      <p:sp>
        <p:nvSpPr>
          <p:cNvPr id="6" name="ZoneTexte 5">
            <a:extLst>
              <a:ext uri="{FF2B5EF4-FFF2-40B4-BE49-F238E27FC236}">
                <a16:creationId xmlns:a16="http://schemas.microsoft.com/office/drawing/2014/main" id="{17856D9F-5449-4C29-B579-5CCD314462AE}"/>
              </a:ext>
            </a:extLst>
          </p:cNvPr>
          <p:cNvSpPr txBox="1"/>
          <p:nvPr/>
        </p:nvSpPr>
        <p:spPr>
          <a:xfrm>
            <a:off x="160020" y="1565650"/>
            <a:ext cx="8983980" cy="2462213"/>
          </a:xfrm>
          <a:prstGeom prst="rect">
            <a:avLst/>
          </a:prstGeom>
          <a:noFill/>
        </p:spPr>
        <p:txBody>
          <a:bodyPr wrap="square" rtlCol="0">
            <a:spAutoFit/>
          </a:bodyPr>
          <a:lstStyle/>
          <a:p>
            <a:pPr marL="1200150" lvl="2" indent="-285750">
              <a:buFont typeface="Wingdings" panose="05000000000000000000" pitchFamily="2" charset="2"/>
              <a:buChar char="Ø"/>
            </a:pPr>
            <a:endParaRPr lang="fr-FR" dirty="0"/>
          </a:p>
          <a:p>
            <a:pPr algn="ctr"/>
            <a:r>
              <a:rPr lang="fr-FR" sz="2800" b="1" dirty="0"/>
              <a:t>Fin de saisie des vœux : jeudi 14 mars 2024 (23h59….)</a:t>
            </a:r>
          </a:p>
          <a:p>
            <a:pPr marL="285750" indent="-285750">
              <a:buFont typeface="Wingdings" panose="05000000000000000000" pitchFamily="2" charset="2"/>
              <a:buChar char="Ø"/>
            </a:pPr>
            <a:endParaRPr lang="fr-FR" b="1" dirty="0"/>
          </a:p>
          <a:p>
            <a:pPr marL="285750" indent="-285750">
              <a:buFont typeface="Wingdings" panose="05000000000000000000" pitchFamily="2" charset="2"/>
              <a:buChar char="Ø"/>
            </a:pPr>
            <a:endParaRPr lang="fr-FR" sz="2400" b="1" dirty="0"/>
          </a:p>
          <a:p>
            <a:pPr algn="ctr"/>
            <a:r>
              <a:rPr lang="fr-FR" sz="2400" b="1" dirty="0">
                <a:solidFill>
                  <a:srgbClr val="FF0000"/>
                </a:solidFill>
              </a:rPr>
              <a:t>Si un vœu n’est pas enregistré avant le 15 mars 2024, </a:t>
            </a:r>
          </a:p>
          <a:p>
            <a:pPr algn="ctr"/>
            <a:r>
              <a:rPr lang="fr-FR" sz="2400" b="1" dirty="0">
                <a:solidFill>
                  <a:srgbClr val="FF0000"/>
                </a:solidFill>
              </a:rPr>
              <a:t>Il ne sera pas possible de le rajouter après….</a:t>
            </a:r>
            <a:endParaRPr lang="fr-FR" dirty="0"/>
          </a:p>
          <a:p>
            <a:endParaRPr lang="fr-FR" dirty="0"/>
          </a:p>
        </p:txBody>
      </p:sp>
      <p:sp>
        <p:nvSpPr>
          <p:cNvPr id="7" name="Légende : flèche vers le bas 6">
            <a:extLst>
              <a:ext uri="{FF2B5EF4-FFF2-40B4-BE49-F238E27FC236}">
                <a16:creationId xmlns:a16="http://schemas.microsoft.com/office/drawing/2014/main" id="{ECB70793-1E11-4A42-A352-ADAD71206E30}"/>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AA7B31F1-42B6-47F3-B8FE-9C549BE933D2}"/>
              </a:ext>
            </a:extLst>
          </p:cNvPr>
          <p:cNvSpPr>
            <a:spLocks noGrp="1"/>
          </p:cNvSpPr>
          <p:nvPr>
            <p:ph type="sldNum" sz="quarter" idx="12"/>
          </p:nvPr>
        </p:nvSpPr>
        <p:spPr/>
        <p:txBody>
          <a:bodyPr/>
          <a:lstStyle/>
          <a:p>
            <a:fld id="{D1CFD267-97E7-42C3-B405-6B6F68CDB3BE}" type="slidenum">
              <a:rPr lang="fr-FR" smtClean="0"/>
              <a:t>12</a:t>
            </a:fld>
            <a:endParaRPr lang="fr-FR"/>
          </a:p>
        </p:txBody>
      </p:sp>
    </p:spTree>
    <p:extLst>
      <p:ext uri="{BB962C8B-B14F-4D97-AF65-F5344CB8AC3E}">
        <p14:creationId xmlns:p14="http://schemas.microsoft.com/office/powerpoint/2010/main" val="299459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Effect transition="in" filter="fade">
                                      <p:cBhvr>
                                        <p:cTn id="15" dur="500"/>
                                        <p:tgtEl>
                                          <p:spTgt spid="6">
                                            <p:txEl>
                                              <p:pRg st="5" end="5"/>
                                            </p:txEl>
                                          </p:spTgt>
                                        </p:tgtEl>
                                      </p:cBhvr>
                                    </p:animEffect>
                                  </p:childTnLst>
                                </p:cTn>
                              </p:par>
                              <p:par>
                                <p:cTn id="16" presetID="35" presetClass="emph" presetSubtype="0" repeatCount="5000" fill="hold" nodeType="withEffect">
                                  <p:stCondLst>
                                    <p:cond delay="0"/>
                                  </p:stCondLst>
                                  <p:childTnLst>
                                    <p:anim calcmode="discrete" valueType="str">
                                      <p:cBhvr>
                                        <p:cTn id="17" dur="1000" fill="hold"/>
                                        <p:tgtEl>
                                          <p:spTgt spid="6">
                                            <p:txEl>
                                              <p:pRg st="4" end="4"/>
                                            </p:txEl>
                                          </p:spTgt>
                                        </p:tgtEl>
                                        <p:attrNameLst>
                                          <p:attrName>style.visibility</p:attrName>
                                        </p:attrNameLst>
                                      </p:cBhvr>
                                      <p:tavLst>
                                        <p:tav tm="0">
                                          <p:val>
                                            <p:strVal val="hidden"/>
                                          </p:val>
                                        </p:tav>
                                        <p:tav tm="50000">
                                          <p:val>
                                            <p:strVal val="visible"/>
                                          </p:val>
                                        </p:tav>
                                      </p:tavLst>
                                    </p:anim>
                                  </p:childTnLst>
                                </p:cTn>
                              </p:par>
                              <p:par>
                                <p:cTn id="18" presetID="35" presetClass="emph" presetSubtype="0" repeatCount="5000" fill="hold" nodeType="withEffect">
                                  <p:stCondLst>
                                    <p:cond delay="0"/>
                                  </p:stCondLst>
                                  <p:childTnLst>
                                    <p:anim calcmode="discrete" valueType="str">
                                      <p:cBhvr>
                                        <p:cTn id="19" dur="1000" fill="hold"/>
                                        <p:tgtEl>
                                          <p:spTgt spid="6">
                                            <p:txEl>
                                              <p:pRg st="5" end="5"/>
                                            </p:txEl>
                                          </p:spTgt>
                                        </p:tgtEl>
                                        <p:attrNameLst>
                                          <p:attrName>style.visibility</p:attrName>
                                        </p:attrNameLst>
                                      </p:cBhvr>
                                      <p:tavLst>
                                        <p:tav tm="0">
                                          <p:val>
                                            <p:strVal val="hidden"/>
                                          </p:val>
                                        </p:tav>
                                        <p:tav tm="50000">
                                          <p:val>
                                            <p:strVal val="visible"/>
                                          </p:val>
                                        </p:tav>
                                      </p:tavLst>
                                    </p:anim>
                                  </p:childTnLst>
                                </p:cTn>
                              </p:par>
                              <p:par>
                                <p:cTn id="20" presetID="1"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778148" y="139577"/>
            <a:ext cx="7772400" cy="744841"/>
          </a:xfrm>
        </p:spPr>
        <p:txBody>
          <a:bodyPr>
            <a:normAutofit fontScale="90000"/>
          </a:bodyPr>
          <a:lstStyle/>
          <a:p>
            <a:r>
              <a:rPr lang="fr-FR" sz="4800" b="1" dirty="0"/>
              <a:t>Etape 2</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6" name="ZoneTexte 5">
            <a:extLst>
              <a:ext uri="{FF2B5EF4-FFF2-40B4-BE49-F238E27FC236}">
                <a16:creationId xmlns:a16="http://schemas.microsoft.com/office/drawing/2014/main" id="{49B3FE91-FE3F-4AC1-ADD9-FA93A7B2A062}"/>
              </a:ext>
            </a:extLst>
          </p:cNvPr>
          <p:cNvSpPr txBox="1"/>
          <p:nvPr/>
        </p:nvSpPr>
        <p:spPr>
          <a:xfrm>
            <a:off x="80010" y="1243797"/>
            <a:ext cx="8983980" cy="5293757"/>
          </a:xfrm>
          <a:prstGeom prst="rect">
            <a:avLst/>
          </a:prstGeom>
          <a:noFill/>
        </p:spPr>
        <p:txBody>
          <a:bodyPr wrap="square" rtlCol="0">
            <a:spAutoFit/>
          </a:bodyPr>
          <a:lstStyle/>
          <a:p>
            <a:pPr marL="285750" indent="-285750">
              <a:buFont typeface="Wingdings" panose="05000000000000000000" pitchFamily="2" charset="2"/>
              <a:buChar char="Ø"/>
            </a:pPr>
            <a:r>
              <a:rPr lang="fr-FR" sz="2400" b="1" dirty="0"/>
              <a:t>Eléments du dossier à charge des élèves :</a:t>
            </a:r>
          </a:p>
          <a:p>
            <a:pPr marL="285750" indent="-285750">
              <a:buFont typeface="Wingdings" panose="05000000000000000000" pitchFamily="2" charset="2"/>
              <a:buChar char="Ø"/>
            </a:pPr>
            <a:endParaRPr lang="fr-FR" sz="2400" b="1" dirty="0"/>
          </a:p>
          <a:p>
            <a:pPr marL="742950" lvl="1" indent="-285750">
              <a:buFont typeface="Wingdings" panose="05000000000000000000" pitchFamily="2" charset="2"/>
              <a:buChar char="Ø"/>
            </a:pPr>
            <a:r>
              <a:rPr lang="fr-FR" dirty="0"/>
              <a:t>Rubrique «</a:t>
            </a:r>
            <a:r>
              <a:rPr lang="fr-FR" b="1" dirty="0"/>
              <a:t>Lettre de motivation</a:t>
            </a:r>
            <a:r>
              <a:rPr lang="fr-FR" dirty="0"/>
              <a:t>» (non obligatoire)</a:t>
            </a:r>
          </a:p>
          <a:p>
            <a:pPr marL="742950" lvl="1" indent="-285750">
              <a:buFont typeface="Wingdings" panose="05000000000000000000" pitchFamily="2" charset="2"/>
              <a:buChar char="Ø"/>
            </a:pPr>
            <a:r>
              <a:rPr lang="fr-FR" dirty="0"/>
              <a:t>Rubrique « </a:t>
            </a:r>
            <a:r>
              <a:rPr lang="fr-FR" b="1" dirty="0"/>
              <a:t>préférences et autres projets </a:t>
            </a:r>
            <a:r>
              <a:rPr lang="fr-FR" dirty="0"/>
              <a:t>» (Informations confidentielles non connues des établissements demandés, utiles aux commissions d’accès à l’enseignement supérieur en cas de sollicitation suite à une absence de proposition de PARCOURSUP) </a:t>
            </a:r>
          </a:p>
          <a:p>
            <a:pPr marL="742950" lvl="1" indent="-285750">
              <a:buFont typeface="Wingdings" panose="05000000000000000000" pitchFamily="2" charset="2"/>
              <a:buChar char="Ø"/>
            </a:pPr>
            <a:r>
              <a:rPr lang="fr-FR" b="1" dirty="0"/>
              <a:t>Pièces complémentaires </a:t>
            </a:r>
            <a:r>
              <a:rPr lang="fr-FR" dirty="0"/>
              <a:t>qui peuvent être demandées par certaines formations</a:t>
            </a:r>
          </a:p>
          <a:p>
            <a:pPr marL="742950" lvl="1" indent="-285750">
              <a:buFont typeface="Wingdings" panose="05000000000000000000" pitchFamily="2" charset="2"/>
              <a:buChar char="Ø"/>
            </a:pPr>
            <a:endParaRPr lang="fr-FR" dirty="0"/>
          </a:p>
          <a:p>
            <a:pPr marL="742950" lvl="1" indent="-285750">
              <a:buFont typeface="Wingdings" panose="05000000000000000000" pitchFamily="2" charset="2"/>
              <a:buChar char="Ø"/>
            </a:pPr>
            <a:r>
              <a:rPr lang="fr-FR" dirty="0"/>
              <a:t>Rubrique facultative « </a:t>
            </a:r>
            <a:r>
              <a:rPr lang="fr-FR" b="1" dirty="0"/>
              <a:t>Activités et centres d’intérêts </a:t>
            </a:r>
            <a:r>
              <a:rPr lang="fr-FR" dirty="0"/>
              <a:t>» (en complément d’information)</a:t>
            </a:r>
          </a:p>
          <a:p>
            <a:pPr marL="742950" lvl="1" indent="-285750">
              <a:buFont typeface="Wingdings" panose="05000000000000000000" pitchFamily="2" charset="2"/>
              <a:buChar char="Ø"/>
            </a:pPr>
            <a:r>
              <a:rPr lang="fr-FR" dirty="0"/>
              <a:t>Rubrique facultative « </a:t>
            </a:r>
            <a:r>
              <a:rPr lang="fr-FR" b="1" dirty="0"/>
              <a:t>demande de césure </a:t>
            </a:r>
            <a:r>
              <a:rPr lang="fr-FR" dirty="0"/>
              <a:t>» </a:t>
            </a:r>
          </a:p>
          <a:p>
            <a:pPr marL="742950" lvl="1" indent="-285750">
              <a:buFont typeface="Wingdings" panose="05000000000000000000" pitchFamily="2" charset="2"/>
              <a:buChar char="Ø"/>
            </a:pPr>
            <a:endParaRPr lang="fr-FR" dirty="0"/>
          </a:p>
          <a:p>
            <a:pPr marL="742950" lvl="1" indent="-285750">
              <a:buFont typeface="Wingdings" panose="05000000000000000000" pitchFamily="2" charset="2"/>
              <a:buChar char="Ø"/>
            </a:pPr>
            <a:r>
              <a:rPr lang="fr-FR" b="1" dirty="0"/>
              <a:t>L’attestation de passation du questionnaire pour les vœux en IFSI (soins infirmiers) licence de droit et sciences </a:t>
            </a:r>
          </a:p>
          <a:p>
            <a:pPr marL="1200150" lvl="2" indent="-285750">
              <a:buFont typeface="Wingdings" panose="05000000000000000000" pitchFamily="2" charset="2"/>
              <a:buChar char="Ø"/>
            </a:pPr>
            <a:r>
              <a:rPr lang="fr-FR" sz="1400" dirty="0"/>
              <a:t>Obligatoire pour les candidats qui formulent des vœux en licence de Droit ou dans les licences de Sciences ;</a:t>
            </a:r>
          </a:p>
          <a:p>
            <a:pPr marL="1200150" lvl="2" indent="-285750">
              <a:buFont typeface="Wingdings" panose="05000000000000000000" pitchFamily="2" charset="2"/>
              <a:buChar char="Ø"/>
            </a:pPr>
            <a:r>
              <a:rPr lang="fr-FR" sz="1400" dirty="0"/>
              <a:t>Pas de transmission des résultats du questionnaire aux universités ;</a:t>
            </a:r>
          </a:p>
          <a:p>
            <a:pPr marL="1200150" lvl="2" indent="-285750">
              <a:buFont typeface="Wingdings" panose="05000000000000000000" pitchFamily="2" charset="2"/>
              <a:buChar char="Ø"/>
            </a:pPr>
            <a:r>
              <a:rPr lang="fr-FR" sz="1400" dirty="0"/>
              <a:t>Attestation de passation à télécharger et à joindre au dossier</a:t>
            </a:r>
            <a:endParaRPr lang="fr-FR" dirty="0"/>
          </a:p>
          <a:p>
            <a:pPr marL="742950" lvl="1" indent="-285750">
              <a:buFont typeface="Wingdings" panose="05000000000000000000" pitchFamily="2" charset="2"/>
              <a:buChar char="Ø"/>
            </a:pPr>
            <a:endParaRPr lang="fr-FR" dirty="0"/>
          </a:p>
          <a:p>
            <a:endParaRPr lang="fr-FR" dirty="0"/>
          </a:p>
        </p:txBody>
      </p:sp>
      <p:sp>
        <p:nvSpPr>
          <p:cNvPr id="7" name="ZoneTexte 6">
            <a:extLst>
              <a:ext uri="{FF2B5EF4-FFF2-40B4-BE49-F238E27FC236}">
                <a16:creationId xmlns:a16="http://schemas.microsoft.com/office/drawing/2014/main" id="{7C74C7AD-5057-41F2-9450-DBA137606141}"/>
              </a:ext>
            </a:extLst>
          </p:cNvPr>
          <p:cNvSpPr txBox="1"/>
          <p:nvPr/>
        </p:nvSpPr>
        <p:spPr>
          <a:xfrm>
            <a:off x="865076" y="823940"/>
            <a:ext cx="7216813" cy="400110"/>
          </a:xfrm>
          <a:prstGeom prst="rect">
            <a:avLst/>
          </a:prstGeom>
          <a:noFill/>
        </p:spPr>
        <p:txBody>
          <a:bodyPr wrap="square">
            <a:spAutoFit/>
          </a:bodyPr>
          <a:lstStyle/>
          <a:p>
            <a:pPr algn="ctr"/>
            <a:r>
              <a:rPr lang="fr-FR" sz="2000" b="1" dirty="0"/>
              <a:t>S’inscrire, formuler ses vœux et </a:t>
            </a:r>
            <a:r>
              <a:rPr lang="fr-FR" sz="2000" b="1" dirty="0">
                <a:solidFill>
                  <a:srgbClr val="FF0000"/>
                </a:solidFill>
              </a:rPr>
              <a:t>finaliser son dossier…. </a:t>
            </a:r>
          </a:p>
        </p:txBody>
      </p:sp>
      <p:sp>
        <p:nvSpPr>
          <p:cNvPr id="9" name="Légende : flèche vers le bas 8">
            <a:extLst>
              <a:ext uri="{FF2B5EF4-FFF2-40B4-BE49-F238E27FC236}">
                <a16:creationId xmlns:a16="http://schemas.microsoft.com/office/drawing/2014/main" id="{B315C537-042A-4DC3-8309-D8C0E9CED7B8}"/>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F2C75A2F-9AB8-4D3A-8B09-A29B784E894E}"/>
              </a:ext>
            </a:extLst>
          </p:cNvPr>
          <p:cNvSpPr>
            <a:spLocks noGrp="1"/>
          </p:cNvSpPr>
          <p:nvPr>
            <p:ph type="sldNum" sz="quarter" idx="12"/>
          </p:nvPr>
        </p:nvSpPr>
        <p:spPr/>
        <p:txBody>
          <a:bodyPr/>
          <a:lstStyle/>
          <a:p>
            <a:fld id="{D1CFD267-97E7-42C3-B405-6B6F68CDB3BE}" type="slidenum">
              <a:rPr lang="fr-FR" smtClean="0"/>
              <a:t>13</a:t>
            </a:fld>
            <a:endParaRPr lang="fr-FR"/>
          </a:p>
        </p:txBody>
      </p:sp>
    </p:spTree>
    <p:extLst>
      <p:ext uri="{BB962C8B-B14F-4D97-AF65-F5344CB8AC3E}">
        <p14:creationId xmlns:p14="http://schemas.microsoft.com/office/powerpoint/2010/main" val="219203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Effect transition="in" filter="fade">
                                      <p:cBhvr>
                                        <p:cTn id="37" dur="500"/>
                                        <p:tgtEl>
                                          <p:spTgt spid="6">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10" end="10"/>
                                            </p:txEl>
                                          </p:spTgt>
                                        </p:tgtEl>
                                        <p:attrNameLst>
                                          <p:attrName>style.visibility</p:attrName>
                                        </p:attrNameLst>
                                      </p:cBhvr>
                                      <p:to>
                                        <p:strVal val="visible"/>
                                      </p:to>
                                    </p:set>
                                    <p:animEffect transition="in" filter="fade">
                                      <p:cBhvr>
                                        <p:cTn id="42" dur="500"/>
                                        <p:tgtEl>
                                          <p:spTgt spid="6">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11" end="11"/>
                                            </p:txEl>
                                          </p:spTgt>
                                        </p:tgtEl>
                                        <p:attrNameLst>
                                          <p:attrName>style.visibility</p:attrName>
                                        </p:attrNameLst>
                                      </p:cBhvr>
                                      <p:to>
                                        <p:strVal val="visible"/>
                                      </p:to>
                                    </p:set>
                                    <p:animEffect transition="in" filter="fade">
                                      <p:cBhvr>
                                        <p:cTn id="47" dur="500"/>
                                        <p:tgtEl>
                                          <p:spTgt spid="6">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12" end="12"/>
                                            </p:txEl>
                                          </p:spTgt>
                                        </p:tgtEl>
                                        <p:attrNameLst>
                                          <p:attrName>style.visibility</p:attrName>
                                        </p:attrNameLst>
                                      </p:cBhvr>
                                      <p:to>
                                        <p:strVal val="visible"/>
                                      </p:to>
                                    </p:set>
                                    <p:animEffect transition="in" filter="fade">
                                      <p:cBhvr>
                                        <p:cTn id="52" dur="500"/>
                                        <p:tgtEl>
                                          <p:spTgt spid="6">
                                            <p:txEl>
                                              <p:pRg st="12" end="12"/>
                                            </p:txEl>
                                          </p:spTgt>
                                        </p:tgtEl>
                                      </p:cBhvr>
                                    </p:animEffect>
                                  </p:childTnLst>
                                </p:cTn>
                              </p:par>
                              <p:par>
                                <p:cTn id="53" presetID="1"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778148" y="139577"/>
            <a:ext cx="7772400" cy="744841"/>
          </a:xfrm>
        </p:spPr>
        <p:txBody>
          <a:bodyPr>
            <a:normAutofit fontScale="90000"/>
          </a:bodyPr>
          <a:lstStyle/>
          <a:p>
            <a:r>
              <a:rPr lang="fr-FR" sz="4800" b="1" dirty="0"/>
              <a:t>Etape 2</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7" name="ZoneTexte 6">
            <a:extLst>
              <a:ext uri="{FF2B5EF4-FFF2-40B4-BE49-F238E27FC236}">
                <a16:creationId xmlns:a16="http://schemas.microsoft.com/office/drawing/2014/main" id="{7C74C7AD-5057-41F2-9450-DBA137606141}"/>
              </a:ext>
            </a:extLst>
          </p:cNvPr>
          <p:cNvSpPr txBox="1"/>
          <p:nvPr/>
        </p:nvSpPr>
        <p:spPr>
          <a:xfrm>
            <a:off x="865076" y="823940"/>
            <a:ext cx="7216813" cy="400110"/>
          </a:xfrm>
          <a:prstGeom prst="rect">
            <a:avLst/>
          </a:prstGeom>
          <a:noFill/>
        </p:spPr>
        <p:txBody>
          <a:bodyPr wrap="square">
            <a:spAutoFit/>
          </a:bodyPr>
          <a:lstStyle/>
          <a:p>
            <a:pPr algn="ctr"/>
            <a:r>
              <a:rPr lang="fr-FR" sz="2000" b="1" dirty="0"/>
              <a:t>S’inscrire, formuler ses vœux et </a:t>
            </a:r>
            <a:r>
              <a:rPr lang="fr-FR" sz="2000" b="1" dirty="0">
                <a:solidFill>
                  <a:srgbClr val="FF0000"/>
                </a:solidFill>
              </a:rPr>
              <a:t>finaliser son dossier…. </a:t>
            </a:r>
          </a:p>
        </p:txBody>
      </p:sp>
      <p:sp>
        <p:nvSpPr>
          <p:cNvPr id="9" name="ZoneTexte 8">
            <a:extLst>
              <a:ext uri="{FF2B5EF4-FFF2-40B4-BE49-F238E27FC236}">
                <a16:creationId xmlns:a16="http://schemas.microsoft.com/office/drawing/2014/main" id="{10C00E5A-2AD6-4DB6-941E-D40EDA9F2D4F}"/>
              </a:ext>
            </a:extLst>
          </p:cNvPr>
          <p:cNvSpPr txBox="1"/>
          <p:nvPr/>
        </p:nvSpPr>
        <p:spPr>
          <a:xfrm>
            <a:off x="80010" y="1530236"/>
            <a:ext cx="8983980" cy="2954655"/>
          </a:xfrm>
          <a:prstGeom prst="rect">
            <a:avLst/>
          </a:prstGeom>
          <a:noFill/>
        </p:spPr>
        <p:txBody>
          <a:bodyPr wrap="square" rtlCol="0">
            <a:spAutoFit/>
          </a:bodyPr>
          <a:lstStyle/>
          <a:p>
            <a:pPr marL="285750" indent="-285750">
              <a:buFont typeface="Wingdings" panose="05000000000000000000" pitchFamily="2" charset="2"/>
              <a:buChar char="Ø"/>
            </a:pPr>
            <a:r>
              <a:rPr lang="fr-FR" sz="2400" b="1" dirty="0"/>
              <a:t>Eléments du dossier à charge des établissements :</a:t>
            </a:r>
          </a:p>
          <a:p>
            <a:pPr marL="742950" lvl="1" indent="-285750">
              <a:buFont typeface="Wingdings" panose="05000000000000000000" pitchFamily="2" charset="2"/>
              <a:buChar char="Ø"/>
            </a:pPr>
            <a:r>
              <a:rPr lang="fr-FR" dirty="0"/>
              <a:t>Bulletins scolaires et appréciations des 2 semestres de 1</a:t>
            </a:r>
            <a:r>
              <a:rPr lang="fr-FR" baseline="30000" dirty="0"/>
              <a:t>ère</a:t>
            </a:r>
            <a:r>
              <a:rPr lang="fr-FR" dirty="0"/>
              <a:t> et des 2 premiers trimestres de terminale</a:t>
            </a:r>
          </a:p>
          <a:p>
            <a:pPr marL="742950" lvl="1" indent="-285750">
              <a:buFont typeface="Wingdings" panose="05000000000000000000" pitchFamily="2" charset="2"/>
              <a:buChar char="Ø"/>
            </a:pPr>
            <a:r>
              <a:rPr lang="fr-FR" dirty="0"/>
              <a:t>Notes des épreuves anticipées</a:t>
            </a:r>
          </a:p>
          <a:p>
            <a:pPr marL="742950" lvl="1" indent="-285750">
              <a:buFont typeface="Wingdings" panose="05000000000000000000" pitchFamily="2" charset="2"/>
              <a:buChar char="Ø"/>
            </a:pPr>
            <a:endParaRPr lang="fr-FR" dirty="0"/>
          </a:p>
          <a:p>
            <a:pPr marL="742950" lvl="1" indent="-285750">
              <a:buFont typeface="Wingdings" panose="05000000000000000000" pitchFamily="2" charset="2"/>
              <a:buChar char="Ø"/>
            </a:pPr>
            <a:r>
              <a:rPr lang="fr-FR" b="1" dirty="0"/>
              <a:t>Fiche « Avenir » (consultable à partir du 30 mai 2024 par les élèves)</a:t>
            </a:r>
          </a:p>
          <a:p>
            <a:pPr marL="1200150" lvl="2" indent="-285750">
              <a:buFont typeface="Wingdings" panose="05000000000000000000" pitchFamily="2" charset="2"/>
              <a:buChar char="Ø"/>
            </a:pPr>
            <a:r>
              <a:rPr lang="fr-FR" dirty="0"/>
              <a:t>Résultats en terminale ;</a:t>
            </a:r>
          </a:p>
          <a:p>
            <a:pPr marL="1200150" lvl="2" indent="-285750">
              <a:buFont typeface="Wingdings" panose="05000000000000000000" pitchFamily="2" charset="2"/>
              <a:buChar char="Ø"/>
            </a:pPr>
            <a:r>
              <a:rPr lang="fr-FR" dirty="0"/>
              <a:t>Positionnement et appréciation dans chaque matière ;</a:t>
            </a:r>
          </a:p>
          <a:p>
            <a:pPr marL="1200150" lvl="2" indent="-285750">
              <a:buFont typeface="Wingdings" panose="05000000000000000000" pitchFamily="2" charset="2"/>
              <a:buChar char="Ø"/>
            </a:pPr>
            <a:r>
              <a:rPr lang="fr-FR" dirty="0"/>
              <a:t>Appréciations des professeurs ;</a:t>
            </a:r>
          </a:p>
          <a:p>
            <a:pPr marL="1200150" lvl="2" indent="-285750">
              <a:buFont typeface="Wingdings" panose="05000000000000000000" pitchFamily="2" charset="2"/>
              <a:buChar char="Ø"/>
            </a:pPr>
            <a:r>
              <a:rPr lang="fr-FR" dirty="0"/>
              <a:t>Avis du chef d’établissement ;</a:t>
            </a:r>
          </a:p>
        </p:txBody>
      </p:sp>
      <p:sp>
        <p:nvSpPr>
          <p:cNvPr id="10" name="Légende : flèche vers le bas 9">
            <a:extLst>
              <a:ext uri="{FF2B5EF4-FFF2-40B4-BE49-F238E27FC236}">
                <a16:creationId xmlns:a16="http://schemas.microsoft.com/office/drawing/2014/main" id="{0098F42F-0FE1-41A7-A2FA-5CAFC6536DBF}"/>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B1969BFA-1C99-48AD-8F65-BCE693282E55}"/>
              </a:ext>
            </a:extLst>
          </p:cNvPr>
          <p:cNvSpPr>
            <a:spLocks noGrp="1"/>
          </p:cNvSpPr>
          <p:nvPr>
            <p:ph type="sldNum" sz="quarter" idx="12"/>
          </p:nvPr>
        </p:nvSpPr>
        <p:spPr/>
        <p:txBody>
          <a:bodyPr/>
          <a:lstStyle/>
          <a:p>
            <a:fld id="{D1CFD267-97E7-42C3-B405-6B6F68CDB3BE}" type="slidenum">
              <a:rPr lang="fr-FR" smtClean="0"/>
              <a:t>14</a:t>
            </a:fld>
            <a:endParaRPr lang="fr-FR"/>
          </a:p>
        </p:txBody>
      </p:sp>
    </p:spTree>
    <p:extLst>
      <p:ext uri="{BB962C8B-B14F-4D97-AF65-F5344CB8AC3E}">
        <p14:creationId xmlns:p14="http://schemas.microsoft.com/office/powerpoint/2010/main" val="10204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500"/>
                                        <p:tgtEl>
                                          <p:spTgt spid="9">
                                            <p:txEl>
                                              <p:pRg st="8" end="8"/>
                                            </p:txEl>
                                          </p:spTgt>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765810" y="139577"/>
            <a:ext cx="7772400" cy="744841"/>
          </a:xfrm>
        </p:spPr>
        <p:txBody>
          <a:bodyPr>
            <a:normAutofit fontScale="90000"/>
          </a:bodyPr>
          <a:lstStyle/>
          <a:p>
            <a:r>
              <a:rPr lang="fr-FR" sz="4800" b="1" dirty="0"/>
              <a:t>Etape 2</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9" name="ZoneTexte 8">
            <a:extLst>
              <a:ext uri="{FF2B5EF4-FFF2-40B4-BE49-F238E27FC236}">
                <a16:creationId xmlns:a16="http://schemas.microsoft.com/office/drawing/2014/main" id="{69F05687-CE1F-4C71-8463-711A37973341}"/>
              </a:ext>
            </a:extLst>
          </p:cNvPr>
          <p:cNvSpPr txBox="1"/>
          <p:nvPr/>
        </p:nvSpPr>
        <p:spPr>
          <a:xfrm>
            <a:off x="911537" y="820809"/>
            <a:ext cx="7216813" cy="400110"/>
          </a:xfrm>
          <a:prstGeom prst="rect">
            <a:avLst/>
          </a:prstGeom>
          <a:noFill/>
        </p:spPr>
        <p:txBody>
          <a:bodyPr wrap="square">
            <a:spAutoFit/>
          </a:bodyPr>
          <a:lstStyle/>
          <a:p>
            <a:pPr algn="ctr"/>
            <a:r>
              <a:rPr lang="fr-FR" sz="2000" b="1" dirty="0"/>
              <a:t>S’inscrire, formuler ses vœux et </a:t>
            </a:r>
            <a:r>
              <a:rPr lang="fr-FR" sz="2000" b="1" dirty="0">
                <a:solidFill>
                  <a:srgbClr val="FF0000"/>
                </a:solidFill>
              </a:rPr>
              <a:t>finaliser son dossier…. </a:t>
            </a:r>
          </a:p>
        </p:txBody>
      </p:sp>
      <p:sp>
        <p:nvSpPr>
          <p:cNvPr id="6" name="ZoneTexte 5">
            <a:extLst>
              <a:ext uri="{FF2B5EF4-FFF2-40B4-BE49-F238E27FC236}">
                <a16:creationId xmlns:a16="http://schemas.microsoft.com/office/drawing/2014/main" id="{17856D9F-5449-4C29-B579-5CCD314462AE}"/>
              </a:ext>
            </a:extLst>
          </p:cNvPr>
          <p:cNvSpPr txBox="1"/>
          <p:nvPr/>
        </p:nvSpPr>
        <p:spPr>
          <a:xfrm>
            <a:off x="160020" y="1565650"/>
            <a:ext cx="8983980" cy="2862322"/>
          </a:xfrm>
          <a:prstGeom prst="rect">
            <a:avLst/>
          </a:prstGeom>
          <a:noFill/>
        </p:spPr>
        <p:txBody>
          <a:bodyPr wrap="square" rtlCol="0">
            <a:spAutoFit/>
          </a:bodyPr>
          <a:lstStyle/>
          <a:p>
            <a:pPr marL="1200150" lvl="2"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b="1" dirty="0"/>
              <a:t>Confirmation possible des vœux uniquement lorsque le bulletin du 2</a:t>
            </a:r>
            <a:r>
              <a:rPr lang="fr-FR" b="1" baseline="30000" dirty="0"/>
              <a:t>ème</a:t>
            </a:r>
            <a:r>
              <a:rPr lang="fr-FR" b="1" dirty="0"/>
              <a:t> trimestre est remonté par l’établissement dans PARCOURSUP</a:t>
            </a:r>
          </a:p>
          <a:p>
            <a:pPr marL="285750" indent="-285750">
              <a:buFont typeface="Wingdings" panose="05000000000000000000" pitchFamily="2" charset="2"/>
              <a:buChar char="Ø"/>
            </a:pPr>
            <a:endParaRPr lang="fr-FR" b="1" dirty="0"/>
          </a:p>
          <a:p>
            <a:pPr marL="285750" indent="-285750">
              <a:buFont typeface="Wingdings" panose="05000000000000000000" pitchFamily="2" charset="2"/>
              <a:buChar char="Ø"/>
            </a:pPr>
            <a:r>
              <a:rPr lang="fr-FR" b="1" dirty="0"/>
              <a:t>Fin de confirmation des vœux : mercredi 3 avril 2024 (23h59)</a:t>
            </a:r>
          </a:p>
          <a:p>
            <a:pPr marL="285750" indent="-285750">
              <a:buFont typeface="Wingdings" panose="05000000000000000000" pitchFamily="2" charset="2"/>
              <a:buChar char="Ø"/>
            </a:pPr>
            <a:endParaRPr lang="fr-FR" sz="2400" b="1" dirty="0"/>
          </a:p>
          <a:p>
            <a:pPr algn="ctr"/>
            <a:r>
              <a:rPr lang="fr-FR" sz="2400" b="1" dirty="0">
                <a:solidFill>
                  <a:srgbClr val="FF0000"/>
                </a:solidFill>
              </a:rPr>
              <a:t>Si un vœu n’est pas confirmé avant le 4 avril, </a:t>
            </a:r>
          </a:p>
          <a:p>
            <a:pPr algn="ctr"/>
            <a:r>
              <a:rPr lang="fr-FR" sz="2400" b="1" dirty="0">
                <a:solidFill>
                  <a:srgbClr val="FF0000"/>
                </a:solidFill>
              </a:rPr>
              <a:t>le vœu ne sera pas examiné par la formation</a:t>
            </a:r>
            <a:endParaRPr lang="fr-FR" dirty="0"/>
          </a:p>
          <a:p>
            <a:endParaRPr lang="fr-FR" dirty="0"/>
          </a:p>
        </p:txBody>
      </p:sp>
      <p:sp>
        <p:nvSpPr>
          <p:cNvPr id="3" name="ZoneTexte 2">
            <a:extLst>
              <a:ext uri="{FF2B5EF4-FFF2-40B4-BE49-F238E27FC236}">
                <a16:creationId xmlns:a16="http://schemas.microsoft.com/office/drawing/2014/main" id="{2B24CB94-0990-42A7-A114-F94C42CA3D33}"/>
              </a:ext>
            </a:extLst>
          </p:cNvPr>
          <p:cNvSpPr txBox="1"/>
          <p:nvPr/>
        </p:nvSpPr>
        <p:spPr>
          <a:xfrm>
            <a:off x="126663" y="5212702"/>
            <a:ext cx="8890674" cy="954107"/>
          </a:xfrm>
          <a:prstGeom prst="rect">
            <a:avLst/>
          </a:prstGeom>
          <a:noFill/>
        </p:spPr>
        <p:txBody>
          <a:bodyPr wrap="square" rtlCol="0">
            <a:spAutoFit/>
          </a:bodyPr>
          <a:lstStyle/>
          <a:p>
            <a:pPr algn="ctr"/>
            <a:r>
              <a:rPr lang="fr-FR" sz="2800" b="1" dirty="0"/>
              <a:t>Fin de l’étape 2 : plus d’actions par les élèves ou l’établissement d’origine…..</a:t>
            </a:r>
          </a:p>
        </p:txBody>
      </p:sp>
      <p:sp>
        <p:nvSpPr>
          <p:cNvPr id="10" name="Légende : flèche vers le bas 9">
            <a:extLst>
              <a:ext uri="{FF2B5EF4-FFF2-40B4-BE49-F238E27FC236}">
                <a16:creationId xmlns:a16="http://schemas.microsoft.com/office/drawing/2014/main" id="{05CA3DAA-3904-4745-A857-70C244DE8ABA}"/>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7" name="Espace réservé du numéro de diapositive 6">
            <a:extLst>
              <a:ext uri="{FF2B5EF4-FFF2-40B4-BE49-F238E27FC236}">
                <a16:creationId xmlns:a16="http://schemas.microsoft.com/office/drawing/2014/main" id="{3A21B797-16C4-445E-9D31-0238F87613C4}"/>
              </a:ext>
            </a:extLst>
          </p:cNvPr>
          <p:cNvSpPr>
            <a:spLocks noGrp="1"/>
          </p:cNvSpPr>
          <p:nvPr>
            <p:ph type="sldNum" sz="quarter" idx="12"/>
          </p:nvPr>
        </p:nvSpPr>
        <p:spPr/>
        <p:txBody>
          <a:bodyPr/>
          <a:lstStyle/>
          <a:p>
            <a:fld id="{D1CFD267-97E7-42C3-B405-6B6F68CDB3BE}" type="slidenum">
              <a:rPr lang="fr-FR" smtClean="0"/>
              <a:t>15</a:t>
            </a:fld>
            <a:endParaRPr lang="fr-FR"/>
          </a:p>
        </p:txBody>
      </p:sp>
    </p:spTree>
    <p:extLst>
      <p:ext uri="{BB962C8B-B14F-4D97-AF65-F5344CB8AC3E}">
        <p14:creationId xmlns:p14="http://schemas.microsoft.com/office/powerpoint/2010/main" val="387867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6" end="6"/>
                                            </p:txEl>
                                          </p:spTgt>
                                        </p:tgtEl>
                                        <p:attrNameLst>
                                          <p:attrName>style.visibility</p:attrName>
                                        </p:attrNameLst>
                                      </p:cBhvr>
                                      <p:to>
                                        <p:strVal val="visible"/>
                                      </p:to>
                                    </p:set>
                                    <p:animEffect transition="in" filter="fade">
                                      <p:cBhvr>
                                        <p:cTn id="20" dur="500"/>
                                        <p:tgtEl>
                                          <p:spTgt spid="6">
                                            <p:txEl>
                                              <p:pRg st="6" end="6"/>
                                            </p:txEl>
                                          </p:spTgt>
                                        </p:tgtEl>
                                      </p:cBhvr>
                                    </p:animEffect>
                                  </p:childTnLst>
                                </p:cTn>
                              </p:par>
                              <p:par>
                                <p:cTn id="21" presetID="35" presetClass="emph" presetSubtype="0" repeatCount="5000" fill="hold" nodeType="withEffect">
                                  <p:stCondLst>
                                    <p:cond delay="0"/>
                                  </p:stCondLst>
                                  <p:childTnLst>
                                    <p:anim calcmode="discrete" valueType="str">
                                      <p:cBhvr>
                                        <p:cTn id="22" dur="1000" fill="hold"/>
                                        <p:tgtEl>
                                          <p:spTgt spid="6">
                                            <p:txEl>
                                              <p:pRg st="5" end="5"/>
                                            </p:txEl>
                                          </p:spTgt>
                                        </p:tgtEl>
                                        <p:attrNameLst>
                                          <p:attrName>style.visibility</p:attrName>
                                        </p:attrNameLst>
                                      </p:cBhvr>
                                      <p:tavLst>
                                        <p:tav tm="0">
                                          <p:val>
                                            <p:strVal val="hidden"/>
                                          </p:val>
                                        </p:tav>
                                        <p:tav tm="50000">
                                          <p:val>
                                            <p:strVal val="visible"/>
                                          </p:val>
                                        </p:tav>
                                      </p:tavLst>
                                    </p:anim>
                                  </p:childTnLst>
                                </p:cTn>
                              </p:par>
                              <p:par>
                                <p:cTn id="23" presetID="35" presetClass="emph" presetSubtype="0" repeatCount="5000" fill="hold" nodeType="withEffect">
                                  <p:stCondLst>
                                    <p:cond delay="0"/>
                                  </p:stCondLst>
                                  <p:childTnLst>
                                    <p:anim calcmode="discrete" valueType="str">
                                      <p:cBhvr>
                                        <p:cTn id="24" dur="1000" fill="hold"/>
                                        <p:tgtEl>
                                          <p:spTgt spid="6">
                                            <p:txEl>
                                              <p:pRg st="6" end="6"/>
                                            </p:txEl>
                                          </p:spTgt>
                                        </p:tgtEl>
                                        <p:attrNameLst>
                                          <p:attrName>style.visibility</p:attrName>
                                        </p:attrNameLst>
                                      </p:cBhvr>
                                      <p:tavLst>
                                        <p:tav tm="0">
                                          <p:val>
                                            <p:strVal val="hidden"/>
                                          </p:val>
                                        </p:tav>
                                        <p:tav tm="50000">
                                          <p:val>
                                            <p:strVal val="visible"/>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765810" y="139577"/>
            <a:ext cx="7772400" cy="744841"/>
          </a:xfrm>
        </p:spPr>
        <p:txBody>
          <a:bodyPr>
            <a:normAutofit fontScale="90000"/>
          </a:bodyPr>
          <a:lstStyle/>
          <a:p>
            <a:r>
              <a:rPr lang="fr-FR" sz="4800" b="1" dirty="0"/>
              <a:t>Etude des dossiers des élèves</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6" name="ZoneTexte 5">
            <a:extLst>
              <a:ext uri="{FF2B5EF4-FFF2-40B4-BE49-F238E27FC236}">
                <a16:creationId xmlns:a16="http://schemas.microsoft.com/office/drawing/2014/main" id="{6DCF5C34-81CB-48C1-827F-E634EC2992B5}"/>
              </a:ext>
            </a:extLst>
          </p:cNvPr>
          <p:cNvSpPr txBox="1"/>
          <p:nvPr/>
        </p:nvSpPr>
        <p:spPr>
          <a:xfrm>
            <a:off x="80010" y="841824"/>
            <a:ext cx="8983980" cy="7817525"/>
          </a:xfrm>
          <a:prstGeom prst="rect">
            <a:avLst/>
          </a:prstGeom>
          <a:noFill/>
        </p:spPr>
        <p:txBody>
          <a:bodyPr wrap="square" rtlCol="0">
            <a:spAutoFit/>
          </a:bodyPr>
          <a:lstStyle/>
          <a:p>
            <a:pPr marL="285750" indent="-285750">
              <a:buFont typeface="Wingdings" panose="05000000000000000000" pitchFamily="2" charset="2"/>
              <a:buChar char="Ø"/>
            </a:pPr>
            <a:r>
              <a:rPr lang="fr-FR" sz="2400" b="1" dirty="0"/>
              <a:t>Du 09 avril au 21 mai 2024 :</a:t>
            </a:r>
          </a:p>
          <a:p>
            <a:pPr marL="742950" lvl="1" indent="-285750">
              <a:buFont typeface="Wingdings" panose="05000000000000000000" pitchFamily="2" charset="2"/>
              <a:buChar char="Ø"/>
            </a:pPr>
            <a:r>
              <a:rPr lang="fr-FR" dirty="0"/>
              <a:t>Analyse des dossiers par les établissements du supérieur :</a:t>
            </a:r>
          </a:p>
          <a:p>
            <a:pPr marL="1200150" lvl="2" indent="-285750">
              <a:buFont typeface="Wingdings" panose="05000000000000000000" pitchFamily="2" charset="2"/>
              <a:buChar char="Ø"/>
            </a:pPr>
            <a:r>
              <a:rPr lang="fr-FR" dirty="0"/>
              <a:t>Éléments d’analyse décrits dans PARCOURSUP</a:t>
            </a:r>
          </a:p>
          <a:p>
            <a:pPr marL="1200150" lvl="2" indent="-285750">
              <a:buFont typeface="Wingdings" panose="05000000000000000000" pitchFamily="2" charset="2"/>
              <a:buChar char="Ø"/>
            </a:pPr>
            <a:r>
              <a:rPr lang="fr-FR" dirty="0"/>
              <a:t>ALGORITHME PARCOURSUP …</a:t>
            </a:r>
          </a:p>
          <a:p>
            <a:pPr marL="1200150" lvl="2" indent="-285750">
              <a:buFont typeface="Wingdings" panose="05000000000000000000" pitchFamily="2" charset="2"/>
              <a:buChar char="Ø"/>
            </a:pPr>
            <a:endParaRPr lang="fr-FR" dirty="0"/>
          </a:p>
          <a:p>
            <a:pPr marL="742950" lvl="1" indent="-285750">
              <a:buFont typeface="Wingdings" panose="05000000000000000000" pitchFamily="2" charset="2"/>
              <a:buChar char="Ø"/>
            </a:pPr>
            <a:r>
              <a:rPr lang="fr-FR" dirty="0"/>
              <a:t>Dans les formations sélectives (classe prépa, BUT, BTS, écoles, IFSI…)</a:t>
            </a:r>
          </a:p>
          <a:p>
            <a:pPr marL="1200150" lvl="2" indent="-285750">
              <a:buFont typeface="Wingdings" panose="05000000000000000000" pitchFamily="2" charset="2"/>
              <a:buChar char="Ø"/>
            </a:pPr>
            <a:r>
              <a:rPr lang="fr-FR" sz="1400" dirty="0"/>
              <a:t>L’admission se fait sur dossier et, dans certains cas, en ayant recours, en plus ou en lieu et place du dossier, à des épreuves écrites et/ou orales dont le calendrier et les modalités sont connus des candidats. </a:t>
            </a:r>
          </a:p>
          <a:p>
            <a:pPr marL="742950" lvl="1" indent="-285750">
              <a:buFont typeface="Wingdings" panose="05000000000000000000" pitchFamily="2" charset="2"/>
              <a:buChar char="Ø"/>
            </a:pPr>
            <a:endParaRPr lang="fr-FR" dirty="0"/>
          </a:p>
          <a:p>
            <a:pPr marL="742950" lvl="1" indent="-285750">
              <a:buFont typeface="Wingdings" panose="05000000000000000000" pitchFamily="2" charset="2"/>
              <a:buChar char="Ø"/>
            </a:pPr>
            <a:r>
              <a:rPr lang="fr-FR" dirty="0"/>
              <a:t>Dans les formations non sélectives (licences et PASS)</a:t>
            </a:r>
          </a:p>
          <a:p>
            <a:pPr marL="1200150" lvl="2" indent="-285750">
              <a:buFont typeface="Wingdings" panose="05000000000000000000" pitchFamily="2" charset="2"/>
              <a:buChar char="Ø"/>
            </a:pPr>
            <a:r>
              <a:rPr lang="fr-FR" sz="1200" dirty="0"/>
              <a:t>Un lycéen peut accéder à la licence de son choix à l’université, dans la limite des capacités d’accueil : si le nombre de vœux reçus est supérieur au nombre de places disponibles, la commission d’examen des vœux étudie les dossiers et vérifie leur adéquation avec la formation demandée afin de les classer </a:t>
            </a:r>
          </a:p>
          <a:p>
            <a:pPr marL="1200150" lvl="2" indent="-285750">
              <a:buFont typeface="Wingdings" panose="05000000000000000000" pitchFamily="2" charset="2"/>
              <a:buChar char="Ø"/>
            </a:pPr>
            <a:r>
              <a:rPr lang="fr-FR" sz="1200" dirty="0"/>
              <a:t>L’université peut conditionner l'admission (réponse « oui-si ») d’un candidat au suivi d’un dispositif de réussite (remise à niveau, tutorat…) afin de l’aider et de favoriser sa réussite </a:t>
            </a:r>
          </a:p>
          <a:p>
            <a:pPr marL="1200150" lvl="2" indent="-285750">
              <a:buFont typeface="Wingdings" panose="05000000000000000000" pitchFamily="2" charset="2"/>
              <a:buChar char="Ø"/>
            </a:pPr>
            <a:endParaRPr lang="fr-FR" sz="1200" dirty="0"/>
          </a:p>
          <a:p>
            <a:pPr marL="742950" lvl="1" indent="-285750">
              <a:buFont typeface="Wingdings" panose="05000000000000000000" pitchFamily="2" charset="2"/>
              <a:buChar char="Ø"/>
            </a:pPr>
            <a:r>
              <a:rPr lang="fr-FR" dirty="0"/>
              <a:t>Certaines formations organisent des épreuves écrites et/ou orales de sélection</a:t>
            </a:r>
          </a:p>
          <a:p>
            <a:pPr marL="742950" lvl="1" indent="-285750">
              <a:buFont typeface="Wingdings" panose="05000000000000000000" pitchFamily="2" charset="2"/>
              <a:buChar char="Ø"/>
            </a:pPr>
            <a:endParaRPr lang="fr-FR" dirty="0"/>
          </a:p>
          <a:p>
            <a:pPr marL="742950" lvl="1" indent="-285750">
              <a:buFont typeface="Wingdings" panose="05000000000000000000" pitchFamily="2" charset="2"/>
              <a:buChar char="Ø"/>
            </a:pPr>
            <a:r>
              <a:rPr lang="fr-FR" dirty="0"/>
              <a:t>Priorité dans certaines formations pour certaines filières d’origine</a:t>
            </a:r>
          </a:p>
          <a:p>
            <a:pPr marL="1200150" lvl="2" indent="-285750">
              <a:buFont typeface="Wingdings" panose="05000000000000000000" pitchFamily="2" charset="2"/>
              <a:buChar char="Ø"/>
            </a:pPr>
            <a:r>
              <a:rPr lang="fr-FR" dirty="0"/>
              <a:t>Ex : en BTS, selon les formations demandées, des % de bacheliers professionnels, technologiques et généraux peuvent être imposés</a:t>
            </a:r>
          </a:p>
          <a:p>
            <a:pPr marL="1200150" lvl="2" indent="-285750">
              <a:buFont typeface="Wingdings" panose="05000000000000000000" pitchFamily="2" charset="2"/>
              <a:buChar char="Ø"/>
            </a:pPr>
            <a:endParaRPr lang="fr-FR" dirty="0"/>
          </a:p>
          <a:p>
            <a:pPr marL="742950" lvl="1" indent="-285750">
              <a:buFont typeface="Wingdings" panose="05000000000000000000" pitchFamily="2" charset="2"/>
              <a:buChar char="Ø"/>
            </a:pPr>
            <a:r>
              <a:rPr lang="fr-FR" dirty="0"/>
              <a:t>Priorité dans certaines formations pour les élèves bénéficiaires d’une bourse de l’éducation nationale</a:t>
            </a:r>
          </a:p>
          <a:p>
            <a:pPr marL="742950" lvl="1" indent="-285750">
              <a:buFont typeface="Wingdings" panose="05000000000000000000" pitchFamily="2" charset="2"/>
              <a:buChar char="Ø"/>
            </a:pPr>
            <a:endParaRPr lang="fr-FR" dirty="0"/>
          </a:p>
          <a:p>
            <a:pPr marL="1200150" lvl="2" indent="-285750">
              <a:buFont typeface="Wingdings" panose="05000000000000000000" pitchFamily="2" charset="2"/>
              <a:buChar char="Ø"/>
            </a:pPr>
            <a:endParaRPr lang="fr-FR" dirty="0"/>
          </a:p>
          <a:p>
            <a:pPr marL="1200150" lvl="2" indent="-285750">
              <a:buFont typeface="Wingdings" panose="05000000000000000000" pitchFamily="2" charset="2"/>
              <a:buChar char="Ø"/>
            </a:pPr>
            <a:endParaRPr lang="fr-FR" dirty="0"/>
          </a:p>
          <a:p>
            <a:pPr marL="1200150" lvl="2" indent="-285750">
              <a:buFont typeface="Wingdings" panose="05000000000000000000" pitchFamily="2" charset="2"/>
              <a:buChar char="Ø"/>
            </a:pPr>
            <a:endParaRPr lang="fr-FR" dirty="0"/>
          </a:p>
          <a:p>
            <a:pPr marL="742950" lvl="1" indent="-285750">
              <a:buFont typeface="Wingdings" panose="05000000000000000000" pitchFamily="2" charset="2"/>
              <a:buChar char="Ø"/>
            </a:pPr>
            <a:endParaRPr lang="fr-FR" dirty="0"/>
          </a:p>
          <a:p>
            <a:endParaRPr lang="fr-FR" dirty="0"/>
          </a:p>
        </p:txBody>
      </p:sp>
      <p:sp>
        <p:nvSpPr>
          <p:cNvPr id="7" name="Légende : flèche vers le bas 6">
            <a:extLst>
              <a:ext uri="{FF2B5EF4-FFF2-40B4-BE49-F238E27FC236}">
                <a16:creationId xmlns:a16="http://schemas.microsoft.com/office/drawing/2014/main" id="{60F1DD97-6AC2-41C2-BA24-CBF0440A1398}"/>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0FCAC86B-D663-4313-B780-E91928D55315}"/>
              </a:ext>
            </a:extLst>
          </p:cNvPr>
          <p:cNvSpPr>
            <a:spLocks noGrp="1"/>
          </p:cNvSpPr>
          <p:nvPr>
            <p:ph type="sldNum" sz="quarter" idx="12"/>
          </p:nvPr>
        </p:nvSpPr>
        <p:spPr/>
        <p:txBody>
          <a:bodyPr/>
          <a:lstStyle/>
          <a:p>
            <a:fld id="{D1CFD267-97E7-42C3-B405-6B6F68CDB3BE}" type="slidenum">
              <a:rPr lang="fr-FR" smtClean="0"/>
              <a:t>16</a:t>
            </a:fld>
            <a:endParaRPr lang="fr-FR"/>
          </a:p>
        </p:txBody>
      </p:sp>
      <p:sp>
        <p:nvSpPr>
          <p:cNvPr id="3" name="Rectangle 2">
            <a:extLst>
              <a:ext uri="{FF2B5EF4-FFF2-40B4-BE49-F238E27FC236}">
                <a16:creationId xmlns:a16="http://schemas.microsoft.com/office/drawing/2014/main" id="{2D56858F-7FB6-B49C-3319-E213D962D15E}"/>
              </a:ext>
            </a:extLst>
          </p:cNvPr>
          <p:cNvSpPr/>
          <p:nvPr/>
        </p:nvSpPr>
        <p:spPr>
          <a:xfrm rot="2876931">
            <a:off x="7038989" y="837738"/>
            <a:ext cx="2367703" cy="1077218"/>
          </a:xfrm>
          <a:prstGeom prst="rect">
            <a:avLst/>
          </a:prstGeom>
          <a:noFill/>
        </p:spPr>
        <p:txBody>
          <a:bodyPr wrap="square" lIns="91440" tIns="45720" rIns="91440" bIns="45720">
            <a:spAutoFit/>
          </a:bodyPr>
          <a:lstStyle/>
          <a:p>
            <a:pPr algn="ctr"/>
            <a:r>
              <a:rPr lang="fr-FR" sz="32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hlinkClick r:id="rId4" action="ppaction://hlinksldjump"/>
              </a:rPr>
              <a:t>RAPPEL IMPORTANT</a:t>
            </a:r>
            <a:endParaRPr lang="fr-FR" sz="32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mc:AlternateContent xmlns:mc="http://schemas.openxmlformats.org/markup-compatibility/2006" xmlns:pslz="http://schemas.microsoft.com/office/powerpoint/2016/slidezoom">
        <mc:Choice Requires="pslz">
          <p:graphicFrame>
            <p:nvGraphicFramePr>
              <p:cNvPr id="10" name="Zoom de diapositive 9">
                <a:extLst>
                  <a:ext uri="{FF2B5EF4-FFF2-40B4-BE49-F238E27FC236}">
                    <a16:creationId xmlns:a16="http://schemas.microsoft.com/office/drawing/2014/main" id="{14923517-44FF-9942-6112-062FC3A5BC07}"/>
                  </a:ext>
                </a:extLst>
              </p:cNvPr>
              <p:cNvGraphicFramePr>
                <a:graphicFrameLocks noChangeAspect="1"/>
              </p:cNvGraphicFramePr>
              <p:nvPr>
                <p:extLst>
                  <p:ext uri="{D42A27DB-BD31-4B8C-83A1-F6EECF244321}">
                    <p14:modId xmlns:p14="http://schemas.microsoft.com/office/powerpoint/2010/main" val="2814735289"/>
                  </p:ext>
                </p:extLst>
              </p:nvPr>
            </p:nvGraphicFramePr>
            <p:xfrm>
              <a:off x="4442254" y="1774738"/>
              <a:ext cx="586946" cy="440210"/>
            </p:xfrm>
            <a:graphic>
              <a:graphicData uri="http://schemas.microsoft.com/office/powerpoint/2016/slidezoom">
                <pslz:sldZm>
                  <pslz:sldZmObj sldId="311" cId="4156156611">
                    <pslz:zmPr id="{097E7428-36EC-40A1-AC2E-AB550382064B}" returnToParent="0" transitionDur="1000">
                      <p166:blipFill xmlns:p166="http://schemas.microsoft.com/office/powerpoint/2016/6/main">
                        <a:blip r:embed="rId5"/>
                        <a:stretch>
                          <a:fillRect/>
                        </a:stretch>
                      </p166:blipFill>
                      <p166:spPr xmlns:p166="http://schemas.microsoft.com/office/powerpoint/2016/6/main">
                        <a:xfrm>
                          <a:off x="0" y="0"/>
                          <a:ext cx="586946" cy="440210"/>
                        </a:xfrm>
                        <a:prstGeom prst="rect">
                          <a:avLst/>
                        </a:prstGeom>
                        <a:ln w="3175">
                          <a:solidFill>
                            <a:prstClr val="ltGray"/>
                          </a:solidFill>
                        </a:ln>
                      </p166:spPr>
                    </pslz:zmPr>
                  </pslz:sldZmObj>
                </pslz:sldZm>
              </a:graphicData>
            </a:graphic>
          </p:graphicFrame>
        </mc:Choice>
        <mc:Fallback xmlns="">
          <p:pic>
            <p:nvPicPr>
              <p:cNvPr id="10" name="Zoom de diapositive 9">
                <a:hlinkClick r:id="rId6" action="ppaction://hlinksldjump"/>
                <a:extLst>
                  <a:ext uri="{FF2B5EF4-FFF2-40B4-BE49-F238E27FC236}">
                    <a16:creationId xmlns:a16="http://schemas.microsoft.com/office/drawing/2014/main" id="{14923517-44FF-9942-6112-062FC3A5BC07}"/>
                  </a:ext>
                </a:extLst>
              </p:cNvPr>
              <p:cNvPicPr>
                <a:picLocks noGrp="1" noRot="1" noChangeAspect="1" noMove="1" noResize="1" noEditPoints="1" noAdjustHandles="1" noChangeArrowheads="1" noChangeShapeType="1"/>
              </p:cNvPicPr>
              <p:nvPr/>
            </p:nvPicPr>
            <p:blipFill>
              <a:blip r:embed="rId7"/>
              <a:stretch>
                <a:fillRect/>
              </a:stretch>
            </p:blipFill>
            <p:spPr>
              <a:xfrm>
                <a:off x="4442254" y="1774738"/>
                <a:ext cx="586946" cy="440210"/>
              </a:xfrm>
              <a:prstGeom prst="rect">
                <a:avLst/>
              </a:prstGeom>
              <a:ln w="3175">
                <a:solidFill>
                  <a:prstClr val="ltGray"/>
                </a:solidFill>
              </a:ln>
            </p:spPr>
          </p:pic>
        </mc:Fallback>
      </mc:AlternateContent>
    </p:spTree>
    <p:extLst>
      <p:ext uri="{BB962C8B-B14F-4D97-AF65-F5344CB8AC3E}">
        <p14:creationId xmlns:p14="http://schemas.microsoft.com/office/powerpoint/2010/main" val="74156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500"/>
                                        <p:tgtEl>
                                          <p:spTgt spid="6">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500"/>
                                        <p:tgtEl>
                                          <p:spTgt spid="6">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500"/>
                                        <p:tgtEl>
                                          <p:spTgt spid="6">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xEl>
                                              <p:pRg st="9" end="9"/>
                                            </p:txEl>
                                          </p:spTgt>
                                        </p:tgtEl>
                                        <p:attrNameLst>
                                          <p:attrName>style.visibility</p:attrName>
                                        </p:attrNameLst>
                                      </p:cBhvr>
                                      <p:to>
                                        <p:strVal val="visible"/>
                                      </p:to>
                                    </p:set>
                                    <p:animEffect transition="in" filter="fade">
                                      <p:cBhvr>
                                        <p:cTn id="44" dur="500"/>
                                        <p:tgtEl>
                                          <p:spTgt spid="6">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
                                            <p:txEl>
                                              <p:pRg st="10" end="10"/>
                                            </p:txEl>
                                          </p:spTgt>
                                        </p:tgtEl>
                                        <p:attrNameLst>
                                          <p:attrName>style.visibility</p:attrName>
                                        </p:attrNameLst>
                                      </p:cBhvr>
                                      <p:to>
                                        <p:strVal val="visible"/>
                                      </p:to>
                                    </p:set>
                                    <p:animEffect transition="in" filter="fade">
                                      <p:cBhvr>
                                        <p:cTn id="49" dur="500"/>
                                        <p:tgtEl>
                                          <p:spTgt spid="6">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xEl>
                                              <p:pRg st="12" end="12"/>
                                            </p:txEl>
                                          </p:spTgt>
                                        </p:tgtEl>
                                        <p:attrNameLst>
                                          <p:attrName>style.visibility</p:attrName>
                                        </p:attrNameLst>
                                      </p:cBhvr>
                                      <p:to>
                                        <p:strVal val="visible"/>
                                      </p:to>
                                    </p:set>
                                    <p:animEffect transition="in" filter="fade">
                                      <p:cBhvr>
                                        <p:cTn id="54" dur="500"/>
                                        <p:tgtEl>
                                          <p:spTgt spid="6">
                                            <p:txEl>
                                              <p:pRg st="12" end="1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
                                            <p:txEl>
                                              <p:pRg st="14" end="14"/>
                                            </p:txEl>
                                          </p:spTgt>
                                        </p:tgtEl>
                                        <p:attrNameLst>
                                          <p:attrName>style.visibility</p:attrName>
                                        </p:attrNameLst>
                                      </p:cBhvr>
                                      <p:to>
                                        <p:strVal val="visible"/>
                                      </p:to>
                                    </p:set>
                                    <p:animEffect transition="in" filter="fade">
                                      <p:cBhvr>
                                        <p:cTn id="59" dur="500"/>
                                        <p:tgtEl>
                                          <p:spTgt spid="6">
                                            <p:txEl>
                                              <p:pRg st="14" end="1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
                                            <p:txEl>
                                              <p:pRg st="15" end="15"/>
                                            </p:txEl>
                                          </p:spTgt>
                                        </p:tgtEl>
                                        <p:attrNameLst>
                                          <p:attrName>style.visibility</p:attrName>
                                        </p:attrNameLst>
                                      </p:cBhvr>
                                      <p:to>
                                        <p:strVal val="visible"/>
                                      </p:to>
                                    </p:set>
                                    <p:animEffect transition="in" filter="fade">
                                      <p:cBhvr>
                                        <p:cTn id="64" dur="500"/>
                                        <p:tgtEl>
                                          <p:spTgt spid="6">
                                            <p:txEl>
                                              <p:pRg st="15" end="1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6">
                                            <p:txEl>
                                              <p:pRg st="17" end="17"/>
                                            </p:txEl>
                                          </p:spTgt>
                                        </p:tgtEl>
                                        <p:attrNameLst>
                                          <p:attrName>style.visibility</p:attrName>
                                        </p:attrNameLst>
                                      </p:cBhvr>
                                      <p:to>
                                        <p:strVal val="visible"/>
                                      </p:to>
                                    </p:set>
                                    <p:animEffect transition="in" filter="fade">
                                      <p:cBhvr>
                                        <p:cTn id="69" dur="500"/>
                                        <p:tgtEl>
                                          <p:spTgt spid="6">
                                            <p:txEl>
                                              <p:pRg st="17" end="17"/>
                                            </p:txEl>
                                          </p:spTgt>
                                        </p:tgtEl>
                                      </p:cBhvr>
                                    </p:animEffect>
                                  </p:childTnLst>
                                </p:cTn>
                              </p:par>
                              <p:par>
                                <p:cTn id="70" presetID="1" presetClass="entr" presetSubtype="0" fill="hold" grpId="0" nodeType="withEffect">
                                  <p:stCondLst>
                                    <p:cond delay="0"/>
                                  </p:stCondLst>
                                  <p:childTnLst>
                                    <p:set>
                                      <p:cBhvr>
                                        <p:cTn id="7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865076" y="255999"/>
            <a:ext cx="7704572" cy="744841"/>
          </a:xfrm>
        </p:spPr>
        <p:txBody>
          <a:bodyPr>
            <a:noAutofit/>
          </a:bodyPr>
          <a:lstStyle/>
          <a:p>
            <a:r>
              <a:rPr lang="fr-FR" sz="3200" b="1" dirty="0"/>
              <a:t>Etape 3 : consulter les réponses des formations et faire ses choix </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11" name="ZoneTexte 10">
            <a:extLst>
              <a:ext uri="{FF2B5EF4-FFF2-40B4-BE49-F238E27FC236}">
                <a16:creationId xmlns:a16="http://schemas.microsoft.com/office/drawing/2014/main" id="{6475C02A-14AE-4C16-9812-561FF17815CA}"/>
              </a:ext>
            </a:extLst>
          </p:cNvPr>
          <p:cNvSpPr txBox="1"/>
          <p:nvPr/>
        </p:nvSpPr>
        <p:spPr>
          <a:xfrm>
            <a:off x="180393" y="1631963"/>
            <a:ext cx="8496830" cy="1477328"/>
          </a:xfrm>
          <a:prstGeom prst="rect">
            <a:avLst/>
          </a:prstGeom>
          <a:noFill/>
        </p:spPr>
        <p:txBody>
          <a:bodyPr wrap="square" rtlCol="0">
            <a:spAutoFit/>
          </a:bodyPr>
          <a:lstStyle/>
          <a:p>
            <a:r>
              <a:rPr lang="fr-FR" b="1" dirty="0"/>
              <a:t>Communication des réponses :</a:t>
            </a:r>
          </a:p>
          <a:p>
            <a:pPr marL="285750" indent="-285750">
              <a:buFont typeface="Wingdings" panose="05000000000000000000" pitchFamily="2" charset="2"/>
              <a:buChar char="Ø"/>
            </a:pPr>
            <a:r>
              <a:rPr lang="fr-FR" dirty="0"/>
              <a:t>par mail ;</a:t>
            </a:r>
          </a:p>
          <a:p>
            <a:pPr marL="285750" indent="-285750">
              <a:buFont typeface="Wingdings" panose="05000000000000000000" pitchFamily="2" charset="2"/>
              <a:buChar char="Ø"/>
            </a:pPr>
            <a:r>
              <a:rPr lang="fr-FR" dirty="0"/>
              <a:t>Par SMS ;</a:t>
            </a:r>
          </a:p>
          <a:p>
            <a:pPr marL="285750" indent="-285750">
              <a:buFont typeface="Wingdings" panose="05000000000000000000" pitchFamily="2" charset="2"/>
              <a:buChar char="Ø"/>
            </a:pPr>
            <a:r>
              <a:rPr lang="fr-FR" dirty="0"/>
              <a:t>par notification sur l’application </a:t>
            </a:r>
            <a:r>
              <a:rPr lang="fr-FR" dirty="0" err="1"/>
              <a:t>Parcoursup</a:t>
            </a:r>
            <a:r>
              <a:rPr lang="fr-FR" dirty="0"/>
              <a:t> préalablement installée sur son portable ;</a:t>
            </a:r>
          </a:p>
          <a:p>
            <a:pPr marL="285750" indent="-285750">
              <a:buFont typeface="Wingdings" panose="05000000000000000000" pitchFamily="2" charset="2"/>
              <a:buChar char="Ø"/>
            </a:pPr>
            <a:r>
              <a:rPr lang="fr-FR" dirty="0"/>
              <a:t>dans la messagerie intégrée au dossier candidat .</a:t>
            </a:r>
          </a:p>
        </p:txBody>
      </p:sp>
      <p:sp>
        <p:nvSpPr>
          <p:cNvPr id="4" name="ZoneTexte 3">
            <a:extLst>
              <a:ext uri="{FF2B5EF4-FFF2-40B4-BE49-F238E27FC236}">
                <a16:creationId xmlns:a16="http://schemas.microsoft.com/office/drawing/2014/main" id="{1AA4524F-B8A8-4400-BD6A-4899ECD0865E}"/>
              </a:ext>
            </a:extLst>
          </p:cNvPr>
          <p:cNvSpPr txBox="1"/>
          <p:nvPr/>
        </p:nvSpPr>
        <p:spPr>
          <a:xfrm>
            <a:off x="2792963" y="1000840"/>
            <a:ext cx="3558074" cy="369332"/>
          </a:xfrm>
          <a:prstGeom prst="rect">
            <a:avLst/>
          </a:prstGeom>
          <a:noFill/>
        </p:spPr>
        <p:txBody>
          <a:bodyPr wrap="square" rtlCol="0">
            <a:spAutoFit/>
          </a:bodyPr>
          <a:lstStyle/>
          <a:p>
            <a:pPr algn="ctr"/>
            <a:r>
              <a:rPr lang="fr-FR" b="1" dirty="0"/>
              <a:t>Réponses le jeudi 30 mai 2024</a:t>
            </a:r>
          </a:p>
        </p:txBody>
      </p:sp>
      <p:sp>
        <p:nvSpPr>
          <p:cNvPr id="13" name="Rectangle 12">
            <a:extLst>
              <a:ext uri="{FF2B5EF4-FFF2-40B4-BE49-F238E27FC236}">
                <a16:creationId xmlns:a16="http://schemas.microsoft.com/office/drawing/2014/main" id="{BA1ED80C-1AF1-4258-9B93-2C49512FD9E5}"/>
              </a:ext>
            </a:extLst>
          </p:cNvPr>
          <p:cNvSpPr/>
          <p:nvPr/>
        </p:nvSpPr>
        <p:spPr>
          <a:xfrm>
            <a:off x="466777" y="3102158"/>
            <a:ext cx="8348633" cy="574198"/>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gn="ctr">
              <a:lnSpc>
                <a:spcPct val="90000"/>
              </a:lnSpc>
              <a:buSzPct val="100000"/>
              <a:buNone/>
              <a:defRPr/>
            </a:pPr>
            <a:r>
              <a:rPr lang="fr-FR" sz="1600" b="1" dirty="0">
                <a:solidFill>
                  <a:srgbClr val="FF0000"/>
                </a:solidFill>
              </a:rPr>
              <a:t>Info : les parents seront également prévenus lorsqu’ils ont renseigné leur adresse mail et leur numéro de portable sur la plateforme / dossier candidat / profil</a:t>
            </a:r>
          </a:p>
        </p:txBody>
      </p:sp>
      <p:sp>
        <p:nvSpPr>
          <p:cNvPr id="14" name="ZoneTexte 13">
            <a:extLst>
              <a:ext uri="{FF2B5EF4-FFF2-40B4-BE49-F238E27FC236}">
                <a16:creationId xmlns:a16="http://schemas.microsoft.com/office/drawing/2014/main" id="{3A510A07-6783-457D-9389-76DB6E0DB8B9}"/>
              </a:ext>
            </a:extLst>
          </p:cNvPr>
          <p:cNvSpPr txBox="1"/>
          <p:nvPr/>
        </p:nvSpPr>
        <p:spPr>
          <a:xfrm>
            <a:off x="721567" y="4020090"/>
            <a:ext cx="7955656" cy="1754326"/>
          </a:xfrm>
          <a:prstGeom prst="rect">
            <a:avLst/>
          </a:prstGeom>
          <a:noFill/>
        </p:spPr>
        <p:txBody>
          <a:bodyPr wrap="square">
            <a:spAutoFit/>
          </a:bodyPr>
          <a:lstStyle/>
          <a:p>
            <a:pPr fontAlgn="auto">
              <a:spcBef>
                <a:spcPts val="0"/>
              </a:spcBef>
              <a:spcAft>
                <a:spcPts val="0"/>
              </a:spcAft>
              <a:defRPr/>
            </a:pPr>
            <a:r>
              <a:rPr lang="fr-FR" b="1" dirty="0"/>
              <a:t>Les dates limites pour accepter ou refuser une proposition sont affichées  clairement dans le dossier candidat. </a:t>
            </a:r>
          </a:p>
          <a:p>
            <a:pPr fontAlgn="auto">
              <a:spcBef>
                <a:spcPts val="0"/>
              </a:spcBef>
              <a:spcAft>
                <a:spcPts val="0"/>
              </a:spcAft>
              <a:defRPr/>
            </a:pPr>
            <a:endParaRPr lang="fr-FR" b="1" dirty="0"/>
          </a:p>
          <a:p>
            <a:pPr fontAlgn="auto">
              <a:spcBef>
                <a:spcPts val="0"/>
              </a:spcBef>
              <a:spcAft>
                <a:spcPts val="0"/>
              </a:spcAft>
              <a:defRPr/>
            </a:pPr>
            <a:r>
              <a:rPr lang="fr-FR" b="1" dirty="0"/>
              <a:t>Si le candidat ne répond pas dans les délais, ses propositions d’admission (sauf celle éventuellement déjà acceptée) et ses vœux en attente sont considérés comme abandonnés </a:t>
            </a:r>
          </a:p>
        </p:txBody>
      </p:sp>
      <mc:AlternateContent xmlns:mc="http://schemas.openxmlformats.org/markup-compatibility/2006" xmlns:pslz="http://schemas.microsoft.com/office/powerpoint/2016/slidezoom">
        <mc:Choice Requires="pslz">
          <p:graphicFrame>
            <p:nvGraphicFramePr>
              <p:cNvPr id="16" name="Zoom de diapositive 15">
                <a:extLst>
                  <a:ext uri="{FF2B5EF4-FFF2-40B4-BE49-F238E27FC236}">
                    <a16:creationId xmlns:a16="http://schemas.microsoft.com/office/drawing/2014/main" id="{7356ACE3-6F20-4C40-91D0-19DEB014A85C}"/>
                  </a:ext>
                </a:extLst>
              </p:cNvPr>
              <p:cNvGraphicFramePr>
                <a:graphicFrameLocks noChangeAspect="1"/>
              </p:cNvGraphicFramePr>
              <p:nvPr>
                <p:extLst>
                  <p:ext uri="{D42A27DB-BD31-4B8C-83A1-F6EECF244321}">
                    <p14:modId xmlns:p14="http://schemas.microsoft.com/office/powerpoint/2010/main" val="1762342333"/>
                  </p:ext>
                </p:extLst>
              </p:nvPr>
            </p:nvGraphicFramePr>
            <p:xfrm>
              <a:off x="7578013" y="5824819"/>
              <a:ext cx="782216" cy="586662"/>
            </p:xfrm>
            <a:graphic>
              <a:graphicData uri="http://schemas.microsoft.com/office/powerpoint/2016/slidezoom">
                <pslz:sldZm>
                  <pslz:sldZmObj sldId="292" cId="1542902855">
                    <pslz:zmPr id="{62BA0EAF-0182-4D83-A1DD-9622D097EAC0}" returnToParent="0" transitionDur="1000">
                      <p166:blipFill xmlns:p166="http://schemas.microsoft.com/office/powerpoint/2016/6/main">
                        <a:blip r:embed="rId4"/>
                        <a:stretch>
                          <a:fillRect/>
                        </a:stretch>
                      </p166:blipFill>
                      <p166:spPr xmlns:p166="http://schemas.microsoft.com/office/powerpoint/2016/6/main">
                        <a:xfrm>
                          <a:off x="0" y="0"/>
                          <a:ext cx="782216" cy="586662"/>
                        </a:xfrm>
                        <a:prstGeom prst="rect">
                          <a:avLst/>
                        </a:prstGeom>
                        <a:ln w="3175">
                          <a:solidFill>
                            <a:prstClr val="ltGray"/>
                          </a:solidFill>
                        </a:ln>
                      </p166:spPr>
                    </pslz:zmPr>
                  </pslz:sldZmObj>
                </pslz:sldZm>
              </a:graphicData>
            </a:graphic>
          </p:graphicFrame>
        </mc:Choice>
        <mc:Fallback xmlns="">
          <p:pic>
            <p:nvPicPr>
              <p:cNvPr id="16" name="Zoom de diapositive 15">
                <a:hlinkClick r:id="rId5" action="ppaction://hlinksldjump"/>
                <a:extLst>
                  <a:ext uri="{FF2B5EF4-FFF2-40B4-BE49-F238E27FC236}">
                    <a16:creationId xmlns:a16="http://schemas.microsoft.com/office/drawing/2014/main" id="{7356ACE3-6F20-4C40-91D0-19DEB014A85C}"/>
                  </a:ext>
                </a:extLst>
              </p:cNvPr>
              <p:cNvPicPr>
                <a:picLocks noGrp="1" noRot="1" noChangeAspect="1" noMove="1" noResize="1" noEditPoints="1" noAdjustHandles="1" noChangeArrowheads="1" noChangeShapeType="1"/>
              </p:cNvPicPr>
              <p:nvPr/>
            </p:nvPicPr>
            <p:blipFill>
              <a:blip r:embed="rId6"/>
              <a:stretch>
                <a:fillRect/>
              </a:stretch>
            </p:blipFill>
            <p:spPr>
              <a:xfrm>
                <a:off x="7578013" y="5824819"/>
                <a:ext cx="782216" cy="586662"/>
              </a:xfrm>
              <a:prstGeom prst="rect">
                <a:avLst/>
              </a:prstGeom>
              <a:ln w="3175">
                <a:solidFill>
                  <a:prstClr val="ltGray"/>
                </a:solidFill>
              </a:ln>
            </p:spPr>
          </p:pic>
        </mc:Fallback>
      </mc:AlternateContent>
      <p:sp>
        <p:nvSpPr>
          <p:cNvPr id="10" name="Légende : flèche vers le bas 9">
            <a:extLst>
              <a:ext uri="{FF2B5EF4-FFF2-40B4-BE49-F238E27FC236}">
                <a16:creationId xmlns:a16="http://schemas.microsoft.com/office/drawing/2014/main" id="{977D1FE4-8CE1-4891-9338-EECF47DD35A1}"/>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6" name="Espace réservé du numéro de diapositive 5">
            <a:extLst>
              <a:ext uri="{FF2B5EF4-FFF2-40B4-BE49-F238E27FC236}">
                <a16:creationId xmlns:a16="http://schemas.microsoft.com/office/drawing/2014/main" id="{CC7CB7F6-80B6-4ECF-86BC-9D5CBFBB0FD6}"/>
              </a:ext>
            </a:extLst>
          </p:cNvPr>
          <p:cNvSpPr>
            <a:spLocks noGrp="1"/>
          </p:cNvSpPr>
          <p:nvPr>
            <p:ph type="sldNum" sz="quarter" idx="12"/>
          </p:nvPr>
        </p:nvSpPr>
        <p:spPr/>
        <p:txBody>
          <a:bodyPr/>
          <a:lstStyle/>
          <a:p>
            <a:fld id="{D1CFD267-97E7-42C3-B405-6B6F68CDB3BE}" type="slidenum">
              <a:rPr lang="fr-FR" smtClean="0"/>
              <a:t>17</a:t>
            </a:fld>
            <a:endParaRPr lang="fr-FR"/>
          </a:p>
        </p:txBody>
      </p:sp>
    </p:spTree>
    <p:extLst>
      <p:ext uri="{BB962C8B-B14F-4D97-AF65-F5344CB8AC3E}">
        <p14:creationId xmlns:p14="http://schemas.microsoft.com/office/powerpoint/2010/main" val="5584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865076" y="255999"/>
            <a:ext cx="7704572" cy="744841"/>
          </a:xfrm>
        </p:spPr>
        <p:txBody>
          <a:bodyPr>
            <a:noAutofit/>
          </a:bodyPr>
          <a:lstStyle/>
          <a:p>
            <a:r>
              <a:rPr lang="fr-FR" sz="3200" b="1" dirty="0"/>
              <a:t>Etape 3 : consulter les réponses des formations et faire ses choix </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6" name="ZoneTexte 5">
            <a:extLst>
              <a:ext uri="{FF2B5EF4-FFF2-40B4-BE49-F238E27FC236}">
                <a16:creationId xmlns:a16="http://schemas.microsoft.com/office/drawing/2014/main" id="{BBF736A1-0BA2-4FA6-BE9E-D6EAC948CC5E}"/>
              </a:ext>
            </a:extLst>
          </p:cNvPr>
          <p:cNvSpPr txBox="1"/>
          <p:nvPr/>
        </p:nvSpPr>
        <p:spPr>
          <a:xfrm>
            <a:off x="80010" y="1121836"/>
            <a:ext cx="8983980" cy="3849775"/>
          </a:xfrm>
          <a:prstGeom prst="rect">
            <a:avLst/>
          </a:prstGeom>
          <a:noFill/>
        </p:spPr>
        <p:txBody>
          <a:bodyPr wrap="square" rtlCol="0">
            <a:spAutoFit/>
          </a:bodyPr>
          <a:lstStyle/>
          <a:p>
            <a:pPr marL="285750" indent="-285750">
              <a:buFont typeface="Wingdings" panose="05000000000000000000" pitchFamily="2" charset="2"/>
              <a:buChar char="Ø"/>
            </a:pPr>
            <a:r>
              <a:rPr lang="fr-FR" sz="2400" b="1" dirty="0"/>
              <a:t>30 mai 2024 :</a:t>
            </a:r>
          </a:p>
          <a:p>
            <a:pPr marL="742950" lvl="1" indent="-285750">
              <a:buFont typeface="Wingdings" panose="05000000000000000000" pitchFamily="2" charset="2"/>
              <a:buChar char="Ø"/>
            </a:pPr>
            <a:r>
              <a:rPr lang="fr-FR" dirty="0"/>
              <a:t>Réponses données pour chaque vœu et sous-vœu ;</a:t>
            </a:r>
          </a:p>
          <a:p>
            <a:pPr marL="742950" lvl="1" indent="-285750">
              <a:buFont typeface="Wingdings" panose="05000000000000000000" pitchFamily="2" charset="2"/>
              <a:buChar char="Ø"/>
            </a:pPr>
            <a:r>
              <a:rPr lang="fr-FR" dirty="0"/>
              <a:t>3 types de réponses :</a:t>
            </a:r>
          </a:p>
          <a:p>
            <a:pPr marL="1200150" lvl="2" indent="-285750">
              <a:buFont typeface="Wingdings" panose="05000000000000000000" pitchFamily="2" charset="2"/>
              <a:buChar char="Ø"/>
            </a:pPr>
            <a:r>
              <a:rPr lang="fr-FR" b="1" dirty="0"/>
              <a:t>Pour les formations sélectives :</a:t>
            </a:r>
          </a:p>
          <a:p>
            <a:pPr marL="1200150" lvl="2" indent="-285750">
              <a:buFont typeface="Wingdings" panose="05000000000000000000" pitchFamily="2" charset="2"/>
              <a:buChar char="Ø"/>
            </a:pPr>
            <a:endParaRPr lang="fr-FR" dirty="0"/>
          </a:p>
          <a:p>
            <a:pPr marL="1200150" lvl="2" indent="-285750">
              <a:buFont typeface="Wingdings" panose="05000000000000000000" pitchFamily="2" charset="2"/>
              <a:buChar char="Ø"/>
            </a:pPr>
            <a:endParaRPr lang="fr-FR" dirty="0"/>
          </a:p>
          <a:p>
            <a:pPr marL="285750" indent="-285750">
              <a:buFont typeface="Wingdings" panose="05000000000000000000" pitchFamily="2" charset="2"/>
              <a:buChar char="Ø"/>
            </a:pPr>
            <a:endParaRPr lang="fr-FR" b="1" dirty="0"/>
          </a:p>
          <a:p>
            <a:pPr marL="1200150" lvl="2" indent="-285750">
              <a:buFont typeface="Wingdings" panose="05000000000000000000" pitchFamily="2" charset="2"/>
              <a:buChar char="Ø"/>
            </a:pPr>
            <a:endParaRPr lang="fr-FR" dirty="0"/>
          </a:p>
          <a:p>
            <a:pPr marL="1200150" lvl="2" indent="-285750">
              <a:buFont typeface="Wingdings" panose="05000000000000000000" pitchFamily="2" charset="2"/>
              <a:buChar char="Ø"/>
            </a:pPr>
            <a:endParaRPr lang="fr-FR" dirty="0"/>
          </a:p>
          <a:p>
            <a:pPr marL="1200150" lvl="2" indent="-285750">
              <a:buFont typeface="Wingdings" panose="05000000000000000000" pitchFamily="2" charset="2"/>
              <a:buChar char="Ø"/>
            </a:pPr>
            <a:endParaRPr lang="fr-FR" dirty="0"/>
          </a:p>
          <a:p>
            <a:pPr marL="1200150" lvl="2" indent="-285750">
              <a:buFont typeface="Wingdings" panose="05000000000000000000" pitchFamily="2" charset="2"/>
              <a:buChar char="Ø"/>
            </a:pPr>
            <a:r>
              <a:rPr lang="fr-FR" b="1" dirty="0"/>
              <a:t>Pour les formations non sélectives :</a:t>
            </a:r>
          </a:p>
          <a:p>
            <a:pPr marL="1200150" lvl="2" indent="-285750">
              <a:buFont typeface="Wingdings" panose="05000000000000000000" pitchFamily="2" charset="2"/>
              <a:buChar char="Ø"/>
            </a:pPr>
            <a:endParaRPr lang="fr-FR" dirty="0"/>
          </a:p>
          <a:p>
            <a:endParaRPr lang="fr-FR" dirty="0"/>
          </a:p>
        </p:txBody>
      </p:sp>
      <p:sp>
        <p:nvSpPr>
          <p:cNvPr id="7" name="Rectangle à coins arrondis 4">
            <a:extLst>
              <a:ext uri="{FF2B5EF4-FFF2-40B4-BE49-F238E27FC236}">
                <a16:creationId xmlns:a16="http://schemas.microsoft.com/office/drawing/2014/main" id="{42B24514-A2AA-4739-AAE0-80BA473D5E92}"/>
              </a:ext>
            </a:extLst>
          </p:cNvPr>
          <p:cNvSpPr/>
          <p:nvPr/>
        </p:nvSpPr>
        <p:spPr>
          <a:xfrm>
            <a:off x="1238084" y="2467514"/>
            <a:ext cx="3135202" cy="330949"/>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9" name="Rectangle à coins arrondis 5">
            <a:extLst>
              <a:ext uri="{FF2B5EF4-FFF2-40B4-BE49-F238E27FC236}">
                <a16:creationId xmlns:a16="http://schemas.microsoft.com/office/drawing/2014/main" id="{7113756F-AAB8-47A9-A15D-5A8B149AE747}"/>
              </a:ext>
            </a:extLst>
          </p:cNvPr>
          <p:cNvSpPr/>
          <p:nvPr/>
        </p:nvSpPr>
        <p:spPr>
          <a:xfrm>
            <a:off x="1238084" y="2992190"/>
            <a:ext cx="3141551" cy="329336"/>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10" name="ZoneTexte 13">
            <a:extLst>
              <a:ext uri="{FF2B5EF4-FFF2-40B4-BE49-F238E27FC236}">
                <a16:creationId xmlns:a16="http://schemas.microsoft.com/office/drawing/2014/main" id="{106806E0-1CFB-4F64-812B-167A85B82AF9}"/>
              </a:ext>
            </a:extLst>
          </p:cNvPr>
          <p:cNvSpPr txBox="1">
            <a:spLocks noChangeArrowheads="1"/>
          </p:cNvSpPr>
          <p:nvPr/>
        </p:nvSpPr>
        <p:spPr bwMode="auto">
          <a:xfrm>
            <a:off x="2565924" y="2752684"/>
            <a:ext cx="706437" cy="31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4"/>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1" name="Flèche droite 7">
            <a:extLst>
              <a:ext uri="{FF2B5EF4-FFF2-40B4-BE49-F238E27FC236}">
                <a16:creationId xmlns:a16="http://schemas.microsoft.com/office/drawing/2014/main" id="{FD000993-D9EE-49A0-96DE-DC72552A8935}"/>
              </a:ext>
            </a:extLst>
          </p:cNvPr>
          <p:cNvSpPr/>
          <p:nvPr/>
        </p:nvSpPr>
        <p:spPr>
          <a:xfrm>
            <a:off x="4500285" y="2540161"/>
            <a:ext cx="671512" cy="209871"/>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 name="Rectangle à coins arrondis 8">
            <a:extLst>
              <a:ext uri="{FF2B5EF4-FFF2-40B4-BE49-F238E27FC236}">
                <a16:creationId xmlns:a16="http://schemas.microsoft.com/office/drawing/2014/main" id="{591B267C-A54B-4B10-A403-0776968D81F6}"/>
              </a:ext>
            </a:extLst>
          </p:cNvPr>
          <p:cNvSpPr/>
          <p:nvPr/>
        </p:nvSpPr>
        <p:spPr>
          <a:xfrm>
            <a:off x="5284509" y="2509488"/>
            <a:ext cx="3420000" cy="329488"/>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accepte la proposition ou y renonce</a:t>
            </a:r>
          </a:p>
        </p:txBody>
      </p:sp>
      <p:sp>
        <p:nvSpPr>
          <p:cNvPr id="13" name="Rectangle à coins arrondis 10">
            <a:extLst>
              <a:ext uri="{FF2B5EF4-FFF2-40B4-BE49-F238E27FC236}">
                <a16:creationId xmlns:a16="http://schemas.microsoft.com/office/drawing/2014/main" id="{6086C6E8-9A63-4264-A2FA-C2A62956DAA4}"/>
              </a:ext>
            </a:extLst>
          </p:cNvPr>
          <p:cNvSpPr/>
          <p:nvPr/>
        </p:nvSpPr>
        <p:spPr>
          <a:xfrm>
            <a:off x="1238084" y="3505566"/>
            <a:ext cx="3141551" cy="329336"/>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Non</a:t>
            </a:r>
          </a:p>
        </p:txBody>
      </p:sp>
      <p:sp>
        <p:nvSpPr>
          <p:cNvPr id="14" name="ZoneTexte 35">
            <a:extLst>
              <a:ext uri="{FF2B5EF4-FFF2-40B4-BE49-F238E27FC236}">
                <a16:creationId xmlns:a16="http://schemas.microsoft.com/office/drawing/2014/main" id="{3828D3A1-83B5-40DC-85B7-3CA7F834A7E0}"/>
              </a:ext>
            </a:extLst>
          </p:cNvPr>
          <p:cNvSpPr txBox="1">
            <a:spLocks noChangeArrowheads="1"/>
          </p:cNvSpPr>
          <p:nvPr/>
        </p:nvSpPr>
        <p:spPr bwMode="auto">
          <a:xfrm>
            <a:off x="2565924" y="3247327"/>
            <a:ext cx="706437" cy="31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4"/>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5" name="Flèche droite 13">
            <a:extLst>
              <a:ext uri="{FF2B5EF4-FFF2-40B4-BE49-F238E27FC236}">
                <a16:creationId xmlns:a16="http://schemas.microsoft.com/office/drawing/2014/main" id="{9FF8AE20-B17C-4239-94D2-544A660BB9C4}"/>
              </a:ext>
            </a:extLst>
          </p:cNvPr>
          <p:cNvSpPr/>
          <p:nvPr/>
        </p:nvSpPr>
        <p:spPr>
          <a:xfrm>
            <a:off x="4500285" y="3043851"/>
            <a:ext cx="671512" cy="209871"/>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Rectangle à coins arrondis 14">
            <a:extLst>
              <a:ext uri="{FF2B5EF4-FFF2-40B4-BE49-F238E27FC236}">
                <a16:creationId xmlns:a16="http://schemas.microsoft.com/office/drawing/2014/main" id="{9069BA80-91B9-447A-8227-04CF84CF333D}"/>
              </a:ext>
            </a:extLst>
          </p:cNvPr>
          <p:cNvSpPr/>
          <p:nvPr/>
        </p:nvSpPr>
        <p:spPr>
          <a:xfrm>
            <a:off x="5284509" y="3003492"/>
            <a:ext cx="3420000" cy="329336"/>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Maintenir le vœu en attente ou y renoncer</a:t>
            </a:r>
          </a:p>
        </p:txBody>
      </p:sp>
      <p:sp>
        <p:nvSpPr>
          <p:cNvPr id="17" name="Rectangle à coins arrondis 15">
            <a:extLst>
              <a:ext uri="{FF2B5EF4-FFF2-40B4-BE49-F238E27FC236}">
                <a16:creationId xmlns:a16="http://schemas.microsoft.com/office/drawing/2014/main" id="{8466D1D1-1C7B-419B-9415-B72D4CAB2889}"/>
              </a:ext>
            </a:extLst>
          </p:cNvPr>
          <p:cNvSpPr/>
          <p:nvPr/>
        </p:nvSpPr>
        <p:spPr>
          <a:xfrm>
            <a:off x="852993" y="4446935"/>
            <a:ext cx="3268158" cy="330949"/>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18" name="Rectangle à coins arrondis 16">
            <a:extLst>
              <a:ext uri="{FF2B5EF4-FFF2-40B4-BE49-F238E27FC236}">
                <a16:creationId xmlns:a16="http://schemas.microsoft.com/office/drawing/2014/main" id="{EAE1DDC6-6AB6-44F0-BF07-121813B5E8FF}"/>
              </a:ext>
            </a:extLst>
          </p:cNvPr>
          <p:cNvSpPr/>
          <p:nvPr/>
        </p:nvSpPr>
        <p:spPr>
          <a:xfrm>
            <a:off x="836142" y="4966142"/>
            <a:ext cx="3274508" cy="329336"/>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OUI-SI (proposition d’admission)</a:t>
            </a:r>
          </a:p>
        </p:txBody>
      </p:sp>
      <p:sp>
        <p:nvSpPr>
          <p:cNvPr id="19" name="ZoneTexte 41">
            <a:extLst>
              <a:ext uri="{FF2B5EF4-FFF2-40B4-BE49-F238E27FC236}">
                <a16:creationId xmlns:a16="http://schemas.microsoft.com/office/drawing/2014/main" id="{EE408AA0-E960-4EA6-BDFA-017DF8DE6F75}"/>
              </a:ext>
            </a:extLst>
          </p:cNvPr>
          <p:cNvSpPr txBox="1">
            <a:spLocks noChangeArrowheads="1"/>
          </p:cNvSpPr>
          <p:nvPr/>
        </p:nvSpPr>
        <p:spPr bwMode="auto">
          <a:xfrm>
            <a:off x="2603500" y="4716538"/>
            <a:ext cx="706437" cy="31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4"/>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20" name="Flèche droite 18">
            <a:extLst>
              <a:ext uri="{FF2B5EF4-FFF2-40B4-BE49-F238E27FC236}">
                <a16:creationId xmlns:a16="http://schemas.microsoft.com/office/drawing/2014/main" id="{29834EA2-DB7A-4D59-BA1D-F9AB2361B29B}"/>
              </a:ext>
            </a:extLst>
          </p:cNvPr>
          <p:cNvSpPr/>
          <p:nvPr/>
        </p:nvSpPr>
        <p:spPr>
          <a:xfrm>
            <a:off x="4248150" y="4519582"/>
            <a:ext cx="671512" cy="209871"/>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1" name="Rectangle à coins arrondis 21">
            <a:extLst>
              <a:ext uri="{FF2B5EF4-FFF2-40B4-BE49-F238E27FC236}">
                <a16:creationId xmlns:a16="http://schemas.microsoft.com/office/drawing/2014/main" id="{F18CD39F-88C6-43C9-AA07-B5BE12F6A675}"/>
              </a:ext>
            </a:extLst>
          </p:cNvPr>
          <p:cNvSpPr/>
          <p:nvPr/>
        </p:nvSpPr>
        <p:spPr>
          <a:xfrm>
            <a:off x="867164" y="6085502"/>
            <a:ext cx="3274508" cy="329336"/>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OUI-SI (en attente d’une place)</a:t>
            </a:r>
          </a:p>
        </p:txBody>
      </p:sp>
      <p:sp>
        <p:nvSpPr>
          <p:cNvPr id="22" name="ZoneTexte 46">
            <a:extLst>
              <a:ext uri="{FF2B5EF4-FFF2-40B4-BE49-F238E27FC236}">
                <a16:creationId xmlns:a16="http://schemas.microsoft.com/office/drawing/2014/main" id="{172F8B4E-CC7E-4F71-B7F6-6A2E622D323D}"/>
              </a:ext>
            </a:extLst>
          </p:cNvPr>
          <p:cNvSpPr txBox="1">
            <a:spLocks noChangeArrowheads="1"/>
          </p:cNvSpPr>
          <p:nvPr/>
        </p:nvSpPr>
        <p:spPr bwMode="auto">
          <a:xfrm>
            <a:off x="2597150" y="5775841"/>
            <a:ext cx="706437" cy="31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4"/>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a:solidFill>
                  <a:srgbClr val="3D566E"/>
                </a:solidFill>
              </a:rPr>
              <a:t>ou</a:t>
            </a:r>
          </a:p>
        </p:txBody>
      </p:sp>
      <p:sp>
        <p:nvSpPr>
          <p:cNvPr id="23" name="Flèche droite 24">
            <a:extLst>
              <a:ext uri="{FF2B5EF4-FFF2-40B4-BE49-F238E27FC236}">
                <a16:creationId xmlns:a16="http://schemas.microsoft.com/office/drawing/2014/main" id="{4C1BFFD3-7DFE-4BA5-851A-7994268586DA}"/>
              </a:ext>
            </a:extLst>
          </p:cNvPr>
          <p:cNvSpPr/>
          <p:nvPr/>
        </p:nvSpPr>
        <p:spPr>
          <a:xfrm>
            <a:off x="4231299" y="5017803"/>
            <a:ext cx="671512" cy="209871"/>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4" name="Flèche droite 26">
            <a:extLst>
              <a:ext uri="{FF2B5EF4-FFF2-40B4-BE49-F238E27FC236}">
                <a16:creationId xmlns:a16="http://schemas.microsoft.com/office/drawing/2014/main" id="{D0DE4BAC-D21E-423F-AAB4-ECF38D834844}"/>
              </a:ext>
            </a:extLst>
          </p:cNvPr>
          <p:cNvSpPr/>
          <p:nvPr/>
        </p:nvSpPr>
        <p:spPr>
          <a:xfrm>
            <a:off x="4252796" y="6137163"/>
            <a:ext cx="671512" cy="209871"/>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5" name="Rectangle à coins arrondis 31">
            <a:extLst>
              <a:ext uri="{FF2B5EF4-FFF2-40B4-BE49-F238E27FC236}">
                <a16:creationId xmlns:a16="http://schemas.microsoft.com/office/drawing/2014/main" id="{49F16D57-ABE4-463E-9E36-A3AAE01DA20D}"/>
              </a:ext>
            </a:extLst>
          </p:cNvPr>
          <p:cNvSpPr/>
          <p:nvPr/>
        </p:nvSpPr>
        <p:spPr>
          <a:xfrm>
            <a:off x="5037020" y="4451823"/>
            <a:ext cx="3907250" cy="329488"/>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Accepter la proposition ou y renoncer</a:t>
            </a:r>
          </a:p>
        </p:txBody>
      </p:sp>
      <p:sp>
        <p:nvSpPr>
          <p:cNvPr id="26" name="Rectangle à coins arrondis 32">
            <a:extLst>
              <a:ext uri="{FF2B5EF4-FFF2-40B4-BE49-F238E27FC236}">
                <a16:creationId xmlns:a16="http://schemas.microsoft.com/office/drawing/2014/main" id="{0E622972-F44C-4895-A641-24DAACC7D10E}"/>
              </a:ext>
            </a:extLst>
          </p:cNvPr>
          <p:cNvSpPr/>
          <p:nvPr/>
        </p:nvSpPr>
        <p:spPr>
          <a:xfrm>
            <a:off x="5044973" y="4947355"/>
            <a:ext cx="3882446" cy="329488"/>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Accepter la proposition ou y renoncer</a:t>
            </a:r>
          </a:p>
        </p:txBody>
      </p:sp>
      <p:sp>
        <p:nvSpPr>
          <p:cNvPr id="27" name="Rectangle à coins arrondis 33">
            <a:extLst>
              <a:ext uri="{FF2B5EF4-FFF2-40B4-BE49-F238E27FC236}">
                <a16:creationId xmlns:a16="http://schemas.microsoft.com/office/drawing/2014/main" id="{AA49120D-0639-4548-9F71-1011D27A6184}"/>
              </a:ext>
            </a:extLst>
          </p:cNvPr>
          <p:cNvSpPr/>
          <p:nvPr/>
        </p:nvSpPr>
        <p:spPr>
          <a:xfrm>
            <a:off x="5061823" y="6043744"/>
            <a:ext cx="3882447" cy="329336"/>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Maintenir le vœu en attente ou y renoncer</a:t>
            </a:r>
          </a:p>
        </p:txBody>
      </p:sp>
      <p:sp>
        <p:nvSpPr>
          <p:cNvPr id="29" name="Rectangle à coins arrondis 4">
            <a:extLst>
              <a:ext uri="{FF2B5EF4-FFF2-40B4-BE49-F238E27FC236}">
                <a16:creationId xmlns:a16="http://schemas.microsoft.com/office/drawing/2014/main" id="{6F97E090-925C-4DED-AF00-BA2DF87B8AD6}"/>
              </a:ext>
            </a:extLst>
          </p:cNvPr>
          <p:cNvSpPr/>
          <p:nvPr/>
        </p:nvSpPr>
        <p:spPr>
          <a:xfrm>
            <a:off x="1238084" y="2468319"/>
            <a:ext cx="3135202" cy="330949"/>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30" name="Rectangle à coins arrondis 8">
            <a:extLst>
              <a:ext uri="{FF2B5EF4-FFF2-40B4-BE49-F238E27FC236}">
                <a16:creationId xmlns:a16="http://schemas.microsoft.com/office/drawing/2014/main" id="{7EA4382D-169F-4491-9A5B-C38072DEA4E8}"/>
              </a:ext>
            </a:extLst>
          </p:cNvPr>
          <p:cNvSpPr/>
          <p:nvPr/>
        </p:nvSpPr>
        <p:spPr>
          <a:xfrm>
            <a:off x="5284509" y="2510293"/>
            <a:ext cx="3420000" cy="329488"/>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Accepter la proposition ou y renoncer</a:t>
            </a:r>
          </a:p>
        </p:txBody>
      </p:sp>
      <p:sp>
        <p:nvSpPr>
          <p:cNvPr id="4" name="Flèche : droite 3">
            <a:hlinkClick r:id="rId5" action="ppaction://hlinksldjump"/>
            <a:extLst>
              <a:ext uri="{FF2B5EF4-FFF2-40B4-BE49-F238E27FC236}">
                <a16:creationId xmlns:a16="http://schemas.microsoft.com/office/drawing/2014/main" id="{4B39F053-9F19-45B5-AAA1-D968025C24D2}"/>
              </a:ext>
            </a:extLst>
          </p:cNvPr>
          <p:cNvSpPr/>
          <p:nvPr/>
        </p:nvSpPr>
        <p:spPr>
          <a:xfrm>
            <a:off x="7924800" y="6525208"/>
            <a:ext cx="625748" cy="233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4" name="Groupe 33">
            <a:extLst>
              <a:ext uri="{FF2B5EF4-FFF2-40B4-BE49-F238E27FC236}">
                <a16:creationId xmlns:a16="http://schemas.microsoft.com/office/drawing/2014/main" id="{8F00289E-04F8-4E34-8B62-CD70DC64B820}"/>
              </a:ext>
            </a:extLst>
          </p:cNvPr>
          <p:cNvGrpSpPr/>
          <p:nvPr/>
        </p:nvGrpSpPr>
        <p:grpSpPr>
          <a:xfrm>
            <a:off x="191616" y="5011201"/>
            <a:ext cx="568381" cy="204566"/>
            <a:chOff x="-1190422" y="4186985"/>
            <a:chExt cx="709126" cy="204566"/>
          </a:xfrm>
        </p:grpSpPr>
        <p:sp>
          <p:nvSpPr>
            <p:cNvPr id="31" name="Ellipse 30">
              <a:extLst>
                <a:ext uri="{FF2B5EF4-FFF2-40B4-BE49-F238E27FC236}">
                  <a16:creationId xmlns:a16="http://schemas.microsoft.com/office/drawing/2014/main" id="{F5B5933B-35B7-4B97-9CD9-6A09016576AF}"/>
                </a:ext>
              </a:extLst>
            </p:cNvPr>
            <p:cNvSpPr/>
            <p:nvPr/>
          </p:nvSpPr>
          <p:spPr>
            <a:xfrm>
              <a:off x="-1190422" y="4186985"/>
              <a:ext cx="709126" cy="2045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2" name="Ellipse 31">
              <a:hlinkClick r:id="rId6" action="ppaction://hlinksldjump"/>
              <a:extLst>
                <a:ext uri="{FF2B5EF4-FFF2-40B4-BE49-F238E27FC236}">
                  <a16:creationId xmlns:a16="http://schemas.microsoft.com/office/drawing/2014/main" id="{AD6E4401-224E-475B-AC8B-0AC298A7B979}"/>
                </a:ext>
              </a:extLst>
            </p:cNvPr>
            <p:cNvSpPr/>
            <p:nvPr/>
          </p:nvSpPr>
          <p:spPr>
            <a:xfrm>
              <a:off x="-912992" y="4186985"/>
              <a:ext cx="154266" cy="2045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33" name="Légende : flèche vers le bas 32">
            <a:extLst>
              <a:ext uri="{FF2B5EF4-FFF2-40B4-BE49-F238E27FC236}">
                <a16:creationId xmlns:a16="http://schemas.microsoft.com/office/drawing/2014/main" id="{4C1D664D-9029-48C0-B298-3A2FC08E67D5}"/>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35" name="Espace réservé du numéro de diapositive 34">
            <a:extLst>
              <a:ext uri="{FF2B5EF4-FFF2-40B4-BE49-F238E27FC236}">
                <a16:creationId xmlns:a16="http://schemas.microsoft.com/office/drawing/2014/main" id="{4A36C50C-A7DF-494C-B49B-8447782577B9}"/>
              </a:ext>
            </a:extLst>
          </p:cNvPr>
          <p:cNvSpPr>
            <a:spLocks noGrp="1"/>
          </p:cNvSpPr>
          <p:nvPr>
            <p:ph type="sldNum" sz="quarter" idx="12"/>
          </p:nvPr>
        </p:nvSpPr>
        <p:spPr/>
        <p:txBody>
          <a:bodyPr/>
          <a:lstStyle/>
          <a:p>
            <a:fld id="{D1CFD267-97E7-42C3-B405-6B6F68CDB3BE}" type="slidenum">
              <a:rPr lang="fr-FR" smtClean="0"/>
              <a:t>18</a:t>
            </a:fld>
            <a:endParaRPr lang="fr-FR"/>
          </a:p>
        </p:txBody>
      </p:sp>
      <p:sp>
        <p:nvSpPr>
          <p:cNvPr id="36" name="Rectangle à coins arrondis 21">
            <a:extLst>
              <a:ext uri="{FF2B5EF4-FFF2-40B4-BE49-F238E27FC236}">
                <a16:creationId xmlns:a16="http://schemas.microsoft.com/office/drawing/2014/main" id="{7249AA93-4D5B-43FD-AA5A-95A4A1E09A05}"/>
              </a:ext>
            </a:extLst>
          </p:cNvPr>
          <p:cNvSpPr/>
          <p:nvPr/>
        </p:nvSpPr>
        <p:spPr>
          <a:xfrm>
            <a:off x="836142" y="5485778"/>
            <a:ext cx="3274508" cy="329336"/>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(en attente d’une place)</a:t>
            </a:r>
          </a:p>
        </p:txBody>
      </p:sp>
      <p:sp>
        <p:nvSpPr>
          <p:cNvPr id="37" name="Flèche droite 26">
            <a:extLst>
              <a:ext uri="{FF2B5EF4-FFF2-40B4-BE49-F238E27FC236}">
                <a16:creationId xmlns:a16="http://schemas.microsoft.com/office/drawing/2014/main" id="{FD46065D-3573-494C-885E-BD8DD44D4BCA}"/>
              </a:ext>
            </a:extLst>
          </p:cNvPr>
          <p:cNvSpPr/>
          <p:nvPr/>
        </p:nvSpPr>
        <p:spPr>
          <a:xfrm>
            <a:off x="4219945" y="5559947"/>
            <a:ext cx="671512" cy="209871"/>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38" name="Rectangle à coins arrondis 33">
            <a:extLst>
              <a:ext uri="{FF2B5EF4-FFF2-40B4-BE49-F238E27FC236}">
                <a16:creationId xmlns:a16="http://schemas.microsoft.com/office/drawing/2014/main" id="{F78D3D9C-EB27-42C9-84B8-DF458B4DD6EF}"/>
              </a:ext>
            </a:extLst>
          </p:cNvPr>
          <p:cNvSpPr/>
          <p:nvPr/>
        </p:nvSpPr>
        <p:spPr>
          <a:xfrm>
            <a:off x="5018399" y="5506858"/>
            <a:ext cx="3882447" cy="329336"/>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Maintenir le vœu en attente ou y renoncer</a:t>
            </a:r>
          </a:p>
        </p:txBody>
      </p:sp>
      <p:sp>
        <p:nvSpPr>
          <p:cNvPr id="39" name="ZoneTexte 41">
            <a:extLst>
              <a:ext uri="{FF2B5EF4-FFF2-40B4-BE49-F238E27FC236}">
                <a16:creationId xmlns:a16="http://schemas.microsoft.com/office/drawing/2014/main" id="{0D6B5E6D-8907-4C7D-A99B-8897BE0300DE}"/>
              </a:ext>
            </a:extLst>
          </p:cNvPr>
          <p:cNvSpPr txBox="1">
            <a:spLocks noChangeArrowheads="1"/>
          </p:cNvSpPr>
          <p:nvPr/>
        </p:nvSpPr>
        <p:spPr bwMode="auto">
          <a:xfrm>
            <a:off x="2597150" y="5215364"/>
            <a:ext cx="706437" cy="31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4"/>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Tree>
    <p:extLst>
      <p:ext uri="{BB962C8B-B14F-4D97-AF65-F5344CB8AC3E}">
        <p14:creationId xmlns:p14="http://schemas.microsoft.com/office/powerpoint/2010/main" val="409572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865076" y="255999"/>
            <a:ext cx="7704572" cy="744841"/>
          </a:xfrm>
        </p:spPr>
        <p:txBody>
          <a:bodyPr>
            <a:noAutofit/>
          </a:bodyPr>
          <a:lstStyle/>
          <a:p>
            <a:r>
              <a:rPr lang="fr-FR" sz="3200" b="1" dirty="0"/>
              <a:t>Etape 3 : consulter les réponses des formations et faire ses choix </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6" name="ZoneTexte 5">
            <a:extLst>
              <a:ext uri="{FF2B5EF4-FFF2-40B4-BE49-F238E27FC236}">
                <a16:creationId xmlns:a16="http://schemas.microsoft.com/office/drawing/2014/main" id="{C6EBFE98-E7B9-4E77-9BA4-D9F91CEC04B3}"/>
              </a:ext>
            </a:extLst>
          </p:cNvPr>
          <p:cNvSpPr txBox="1"/>
          <p:nvPr/>
        </p:nvSpPr>
        <p:spPr>
          <a:xfrm>
            <a:off x="-43543" y="2221619"/>
            <a:ext cx="8968740" cy="2862322"/>
          </a:xfrm>
          <a:prstGeom prst="rect">
            <a:avLst/>
          </a:prstGeom>
          <a:noFill/>
        </p:spPr>
        <p:txBody>
          <a:bodyPr wrap="square" rtlCol="0">
            <a:spAutoFit/>
          </a:bodyPr>
          <a:lstStyle/>
          <a:p>
            <a:pPr lvl="2">
              <a:buClr>
                <a:srgbClr val="F28E65"/>
              </a:buClr>
            </a:pPr>
            <a:r>
              <a:rPr lang="fr-FR" altLang="fr-FR" dirty="0"/>
              <a:t>le lycéen se voit proposer un </a:t>
            </a:r>
            <a:r>
              <a:rPr lang="fr-FR" altLang="fr-FR" b="1" dirty="0"/>
              <a:t>parcours de formation personnalisé</a:t>
            </a:r>
            <a:r>
              <a:rPr lang="fr-FR" altLang="fr-FR" dirty="0"/>
              <a:t> pour se renforcer dans les compétences attendues et se donner toutes les chances de réussir.</a:t>
            </a:r>
          </a:p>
          <a:p>
            <a:pPr lvl="2">
              <a:buClr>
                <a:srgbClr val="F28E65"/>
              </a:buClr>
            </a:pPr>
            <a:endParaRPr lang="fr-FR" altLang="fr-FR" dirty="0"/>
          </a:p>
          <a:p>
            <a:pPr lvl="2">
              <a:buClr>
                <a:srgbClr val="F28E65"/>
              </a:buClr>
            </a:pPr>
            <a:r>
              <a:rPr lang="fr-FR" altLang="fr-FR" dirty="0"/>
              <a:t>Selon les formations, cela peut être une proposition de licence en 4 ans, d’année propédeutique, de cours de soutien ou méthodologique obligatoire en première année (sans augmentation du  nombre d’année pour la licence)...</a:t>
            </a:r>
          </a:p>
          <a:p>
            <a:pPr lvl="2">
              <a:buClr>
                <a:srgbClr val="F28E65"/>
              </a:buClr>
            </a:pPr>
            <a:endParaRPr lang="fr-FR" altLang="fr-FR" dirty="0"/>
          </a:p>
          <a:p>
            <a:pPr lvl="2">
              <a:buClr>
                <a:srgbClr val="F28E65"/>
              </a:buClr>
            </a:pPr>
            <a:r>
              <a:rPr lang="fr-FR" altLang="fr-FR" dirty="0"/>
              <a:t>Chaque université et / ou formation propose son propre système.</a:t>
            </a:r>
          </a:p>
          <a:p>
            <a:endParaRPr lang="fr-FR" dirty="0"/>
          </a:p>
          <a:p>
            <a:pPr marL="285750" indent="-285750">
              <a:buFont typeface="Arial" panose="020B0604020202020204" pitchFamily="34" charset="0"/>
              <a:buChar char="•"/>
            </a:pPr>
            <a:endParaRPr lang="fr-FR" dirty="0"/>
          </a:p>
        </p:txBody>
      </p:sp>
      <p:sp>
        <p:nvSpPr>
          <p:cNvPr id="3" name="ZoneTexte 2">
            <a:extLst>
              <a:ext uri="{FF2B5EF4-FFF2-40B4-BE49-F238E27FC236}">
                <a16:creationId xmlns:a16="http://schemas.microsoft.com/office/drawing/2014/main" id="{DB7217FD-27FA-4B92-AB65-53CD1DC3C5AD}"/>
              </a:ext>
            </a:extLst>
          </p:cNvPr>
          <p:cNvSpPr txBox="1"/>
          <p:nvPr/>
        </p:nvSpPr>
        <p:spPr>
          <a:xfrm>
            <a:off x="2239346" y="1387151"/>
            <a:ext cx="4037045" cy="584775"/>
          </a:xfrm>
          <a:prstGeom prst="rect">
            <a:avLst/>
          </a:prstGeom>
          <a:noFill/>
        </p:spPr>
        <p:txBody>
          <a:bodyPr wrap="square" rtlCol="0">
            <a:spAutoFit/>
          </a:bodyPr>
          <a:lstStyle/>
          <a:p>
            <a:pPr algn="ctr"/>
            <a:r>
              <a:rPr lang="fr-FR" sz="3200" b="1" dirty="0"/>
              <a:t>Proposition OUI-SI</a:t>
            </a:r>
          </a:p>
        </p:txBody>
      </p:sp>
      <p:sp>
        <p:nvSpPr>
          <p:cNvPr id="4" name="Flèche : courbe vers le haut 3">
            <a:hlinkClick r:id="rId4" action="ppaction://hlinksldjump"/>
            <a:extLst>
              <a:ext uri="{FF2B5EF4-FFF2-40B4-BE49-F238E27FC236}">
                <a16:creationId xmlns:a16="http://schemas.microsoft.com/office/drawing/2014/main" id="{C6BC391F-53E6-4626-AED3-A875790C920A}"/>
              </a:ext>
            </a:extLst>
          </p:cNvPr>
          <p:cNvSpPr/>
          <p:nvPr/>
        </p:nvSpPr>
        <p:spPr>
          <a:xfrm>
            <a:off x="7340082" y="6170645"/>
            <a:ext cx="547396" cy="25503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Légende : flèche vers le bas 8">
            <a:extLst>
              <a:ext uri="{FF2B5EF4-FFF2-40B4-BE49-F238E27FC236}">
                <a16:creationId xmlns:a16="http://schemas.microsoft.com/office/drawing/2014/main" id="{4800273B-A3D9-41E3-8478-5AF7862BB647}"/>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0" name="Espace réservé du numéro de diapositive 9">
            <a:extLst>
              <a:ext uri="{FF2B5EF4-FFF2-40B4-BE49-F238E27FC236}">
                <a16:creationId xmlns:a16="http://schemas.microsoft.com/office/drawing/2014/main" id="{C05BF742-C5EF-4A10-A63B-B3D2A0C4D498}"/>
              </a:ext>
            </a:extLst>
          </p:cNvPr>
          <p:cNvSpPr>
            <a:spLocks noGrp="1"/>
          </p:cNvSpPr>
          <p:nvPr>
            <p:ph type="sldNum" sz="quarter" idx="12"/>
          </p:nvPr>
        </p:nvSpPr>
        <p:spPr/>
        <p:txBody>
          <a:bodyPr/>
          <a:lstStyle/>
          <a:p>
            <a:fld id="{D1CFD267-97E7-42C3-B405-6B6F68CDB3BE}" type="slidenum">
              <a:rPr lang="fr-FR" smtClean="0"/>
              <a:t>19</a:t>
            </a:fld>
            <a:endParaRPr lang="fr-FR"/>
          </a:p>
        </p:txBody>
      </p:sp>
    </p:spTree>
    <p:extLst>
      <p:ext uri="{BB962C8B-B14F-4D97-AF65-F5344CB8AC3E}">
        <p14:creationId xmlns:p14="http://schemas.microsoft.com/office/powerpoint/2010/main" val="143607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685800" y="139577"/>
            <a:ext cx="7772400" cy="744841"/>
          </a:xfrm>
        </p:spPr>
        <p:txBody>
          <a:bodyPr>
            <a:noAutofit/>
          </a:bodyPr>
          <a:lstStyle/>
          <a:p>
            <a:r>
              <a:rPr lang="fr-FR" sz="3600" b="1" kern="1200" dirty="0">
                <a:solidFill>
                  <a:schemeClr val="tx1"/>
                </a:solidFill>
                <a:effectLst/>
              </a:rPr>
              <a:t>Déroulé de la séquence d’information</a:t>
            </a:r>
            <a:endParaRPr lang="fr-FR" sz="2800" b="1" dirty="0"/>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6" name="ZoneTexte 5">
            <a:extLst>
              <a:ext uri="{FF2B5EF4-FFF2-40B4-BE49-F238E27FC236}">
                <a16:creationId xmlns:a16="http://schemas.microsoft.com/office/drawing/2014/main" id="{49D2A537-65B3-476A-A594-8A800E79B59D}"/>
              </a:ext>
            </a:extLst>
          </p:cNvPr>
          <p:cNvSpPr txBox="1"/>
          <p:nvPr/>
        </p:nvSpPr>
        <p:spPr>
          <a:xfrm>
            <a:off x="517358" y="1305342"/>
            <a:ext cx="8033190" cy="4524315"/>
          </a:xfrm>
          <a:prstGeom prst="rect">
            <a:avLst/>
          </a:prstGeom>
          <a:noFill/>
        </p:spPr>
        <p:txBody>
          <a:bodyPr wrap="square">
            <a:spAutoFit/>
          </a:bodyPr>
          <a:lstStyle/>
          <a:p>
            <a:pPr marL="800100" lvl="1" indent="-342900">
              <a:buFont typeface="+mj-lt"/>
              <a:buAutoNum type="arabicPeriod"/>
            </a:pPr>
            <a:r>
              <a:rPr lang="fr-FR" b="1" dirty="0"/>
              <a:t>Présentation générale du dispositif PARCOURSUP</a:t>
            </a:r>
          </a:p>
          <a:p>
            <a:pPr marL="800100" lvl="1" indent="-342900">
              <a:buFont typeface="+mj-lt"/>
              <a:buAutoNum type="arabicPeriod"/>
            </a:pPr>
            <a:endParaRPr lang="fr-FR" b="1" dirty="0"/>
          </a:p>
          <a:p>
            <a:pPr marL="800100" lvl="1" indent="-342900">
              <a:buFont typeface="+mj-lt"/>
              <a:buAutoNum type="arabicPeriod"/>
            </a:pPr>
            <a:r>
              <a:rPr lang="fr-FR" b="1" dirty="0"/>
              <a:t>Etape 1 : ouverture de la plateforme – informations sur les formations </a:t>
            </a:r>
          </a:p>
          <a:p>
            <a:pPr marL="800100" lvl="1" indent="-342900">
              <a:buFont typeface="+mj-lt"/>
              <a:buAutoNum type="arabicPeriod"/>
            </a:pPr>
            <a:endParaRPr lang="fr-FR" dirty="0"/>
          </a:p>
          <a:p>
            <a:pPr marL="800100" lvl="1" indent="-342900">
              <a:buFont typeface="+mj-lt"/>
              <a:buAutoNum type="arabicPeriod"/>
            </a:pPr>
            <a:r>
              <a:rPr lang="fr-FR" b="1" dirty="0"/>
              <a:t>Etape 2 :  formulation des vœux </a:t>
            </a:r>
          </a:p>
          <a:p>
            <a:pPr marL="1257300" lvl="2" indent="-342900">
              <a:buFont typeface="+mj-lt"/>
              <a:buAutoNum type="alphaUcPeriod"/>
            </a:pPr>
            <a:r>
              <a:rPr lang="fr-FR" dirty="0"/>
              <a:t>Échéances</a:t>
            </a:r>
          </a:p>
          <a:p>
            <a:pPr marL="1257300" lvl="2" indent="-342900">
              <a:buFont typeface="+mj-lt"/>
              <a:buAutoNum type="alphaUcPeriod"/>
            </a:pPr>
            <a:r>
              <a:rPr lang="fr-FR" dirty="0"/>
              <a:t>Éléments du dossier</a:t>
            </a:r>
          </a:p>
          <a:p>
            <a:pPr marL="1257300" lvl="2" indent="-342900">
              <a:buFont typeface="+mj-lt"/>
              <a:buAutoNum type="alphaUcPeriod"/>
            </a:pPr>
            <a:r>
              <a:rPr lang="fr-FR" dirty="0"/>
              <a:t>Inscription des vœux</a:t>
            </a:r>
          </a:p>
          <a:p>
            <a:pPr lvl="2"/>
            <a:endParaRPr lang="fr-FR" dirty="0"/>
          </a:p>
          <a:p>
            <a:pPr marL="800100" lvl="1" indent="-342900">
              <a:buFont typeface="+mj-lt"/>
              <a:buAutoNum type="arabicPeriod"/>
            </a:pPr>
            <a:r>
              <a:rPr lang="fr-FR" b="1" dirty="0"/>
              <a:t>Analyse des dossiers</a:t>
            </a:r>
          </a:p>
          <a:p>
            <a:pPr marL="800100" lvl="1" indent="-342900">
              <a:buFont typeface="+mj-lt"/>
              <a:buAutoNum type="arabicPeriod"/>
            </a:pPr>
            <a:endParaRPr lang="fr-FR" dirty="0"/>
          </a:p>
          <a:p>
            <a:pPr marL="800100" lvl="1" indent="-342900">
              <a:buFont typeface="+mj-lt"/>
              <a:buAutoNum type="arabicPeriod"/>
            </a:pPr>
            <a:r>
              <a:rPr lang="fr-FR" b="1" dirty="0"/>
              <a:t>Etape 3 : Réponses aux candidats</a:t>
            </a:r>
          </a:p>
          <a:p>
            <a:pPr marL="1257300" lvl="2" indent="-342900">
              <a:buFont typeface="+mj-lt"/>
              <a:buAutoNum type="arabicPeriod"/>
            </a:pPr>
            <a:r>
              <a:rPr lang="fr-FR" dirty="0"/>
              <a:t>Mode de communication</a:t>
            </a:r>
          </a:p>
          <a:p>
            <a:pPr marL="1257300" lvl="2" indent="-342900">
              <a:buFont typeface="+mj-lt"/>
              <a:buAutoNum type="arabicPeriod"/>
            </a:pPr>
            <a:r>
              <a:rPr lang="fr-FR" dirty="0"/>
              <a:t>Types de réponses</a:t>
            </a:r>
          </a:p>
          <a:p>
            <a:pPr marL="1257300" lvl="2" indent="-342900">
              <a:buFont typeface="+mj-lt"/>
              <a:buAutoNum type="arabicPeriod"/>
            </a:pPr>
            <a:r>
              <a:rPr lang="fr-FR" dirty="0"/>
              <a:t>« Points d’étape »</a:t>
            </a:r>
          </a:p>
          <a:p>
            <a:pPr marL="1257300" lvl="2" indent="-342900">
              <a:buFont typeface="+mj-lt"/>
              <a:buAutoNum type="arabicPeriod"/>
            </a:pPr>
            <a:r>
              <a:rPr lang="fr-FR" dirty="0"/>
              <a:t>inscriptions</a:t>
            </a:r>
          </a:p>
        </p:txBody>
      </p:sp>
      <p:sp>
        <p:nvSpPr>
          <p:cNvPr id="4" name="Espace réservé du numéro de diapositive 3">
            <a:extLst>
              <a:ext uri="{FF2B5EF4-FFF2-40B4-BE49-F238E27FC236}">
                <a16:creationId xmlns:a16="http://schemas.microsoft.com/office/drawing/2014/main" id="{7434F97C-3984-4C8B-A860-B34A020EADDA}"/>
              </a:ext>
            </a:extLst>
          </p:cNvPr>
          <p:cNvSpPr>
            <a:spLocks noGrp="1"/>
          </p:cNvSpPr>
          <p:nvPr>
            <p:ph type="sldNum" sz="quarter" idx="12"/>
          </p:nvPr>
        </p:nvSpPr>
        <p:spPr/>
        <p:txBody>
          <a:bodyPr/>
          <a:lstStyle/>
          <a:p>
            <a:fld id="{D1CFD267-97E7-42C3-B405-6B6F68CDB3BE}" type="slidenum">
              <a:rPr lang="fr-FR" smtClean="0"/>
              <a:t>2</a:t>
            </a:fld>
            <a:endParaRPr lang="fr-FR"/>
          </a:p>
        </p:txBody>
      </p:sp>
    </p:spTree>
    <p:extLst>
      <p:ext uri="{BB962C8B-B14F-4D97-AF65-F5344CB8AC3E}">
        <p14:creationId xmlns:p14="http://schemas.microsoft.com/office/powerpoint/2010/main" val="4116906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865076" y="255999"/>
            <a:ext cx="7704572" cy="744841"/>
          </a:xfrm>
        </p:spPr>
        <p:txBody>
          <a:bodyPr>
            <a:noAutofit/>
          </a:bodyPr>
          <a:lstStyle/>
          <a:p>
            <a:r>
              <a:rPr lang="fr-FR" sz="3200" b="1" dirty="0"/>
              <a:t>Etape 3 : consulter les réponses des formations et faire ses choix </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7" name="ZoneTexte 6">
            <a:extLst>
              <a:ext uri="{FF2B5EF4-FFF2-40B4-BE49-F238E27FC236}">
                <a16:creationId xmlns:a16="http://schemas.microsoft.com/office/drawing/2014/main" id="{34230DB8-DFA8-4441-AA68-6D70E668AEAA}"/>
              </a:ext>
            </a:extLst>
          </p:cNvPr>
          <p:cNvSpPr txBox="1"/>
          <p:nvPr/>
        </p:nvSpPr>
        <p:spPr>
          <a:xfrm>
            <a:off x="283521" y="948690"/>
            <a:ext cx="8347295" cy="5078313"/>
          </a:xfrm>
          <a:prstGeom prst="rect">
            <a:avLst/>
          </a:prstGeom>
          <a:noFill/>
        </p:spPr>
        <p:txBody>
          <a:bodyPr wrap="square" rtlCol="0">
            <a:spAutoFit/>
          </a:bodyPr>
          <a:lstStyle/>
          <a:p>
            <a:pPr marL="285750" indent="-285750">
              <a:buFont typeface="Wingdings" panose="05000000000000000000" pitchFamily="2" charset="2"/>
              <a:buChar char="Ø"/>
            </a:pPr>
            <a:endParaRPr lang="fr-FR" dirty="0"/>
          </a:p>
          <a:p>
            <a:r>
              <a:rPr lang="fr-FR" b="1" dirty="0"/>
              <a:t>Plusieurs possibilités de réponses :</a:t>
            </a:r>
          </a:p>
          <a:p>
            <a:pPr marL="742950" lvl="1" indent="-285750">
              <a:buFont typeface="Wingdings" panose="05000000000000000000" pitchFamily="2" charset="2"/>
              <a:buChar char="Ø"/>
            </a:pPr>
            <a:r>
              <a:rPr lang="fr-FR" dirty="0"/>
              <a:t>1 - Plusieurs propositions d’admission et des propositions en attente</a:t>
            </a:r>
          </a:p>
          <a:p>
            <a:pPr marL="742950" lvl="1" indent="-285750">
              <a:buFont typeface="Wingdings" panose="05000000000000000000" pitchFamily="2" charset="2"/>
              <a:buChar char="Ø"/>
            </a:pPr>
            <a:endParaRPr lang="fr-FR" dirty="0"/>
          </a:p>
          <a:p>
            <a:pPr marL="742950" lvl="1" indent="-285750">
              <a:buFont typeface="Wingdings" panose="05000000000000000000" pitchFamily="2" charset="2"/>
              <a:buChar char="Ø"/>
            </a:pPr>
            <a:r>
              <a:rPr lang="fr-FR" dirty="0"/>
              <a:t>2 - Une seule proposition d’admission et il a des vœux en attente</a:t>
            </a:r>
          </a:p>
          <a:p>
            <a:pPr marL="742950" lvl="1" indent="-285750">
              <a:buFont typeface="Wingdings" panose="05000000000000000000" pitchFamily="2" charset="2"/>
              <a:buChar char="Ø"/>
            </a:pPr>
            <a:endParaRPr lang="fr-FR" dirty="0"/>
          </a:p>
          <a:p>
            <a:pPr marL="742950" lvl="1" indent="-285750">
              <a:buFont typeface="Wingdings" panose="05000000000000000000" pitchFamily="2" charset="2"/>
              <a:buChar char="Ø"/>
            </a:pPr>
            <a:r>
              <a:rPr lang="fr-FR" dirty="0"/>
              <a:t>3 - Que des réponses « en attente »</a:t>
            </a:r>
          </a:p>
          <a:p>
            <a:pPr marL="742950" lvl="1" indent="-285750">
              <a:buFont typeface="Wingdings" panose="05000000000000000000" pitchFamily="2" charset="2"/>
              <a:buChar char="Ø"/>
            </a:pPr>
            <a:endParaRPr lang="fr-FR" dirty="0"/>
          </a:p>
          <a:p>
            <a:pPr marL="742950" lvl="1" indent="-285750">
              <a:buFont typeface="Wingdings" panose="05000000000000000000" pitchFamily="2" charset="2"/>
              <a:buChar char="Ø"/>
            </a:pPr>
            <a:r>
              <a:rPr lang="fr-FR" dirty="0"/>
              <a:t>4 - Que des réponses négatives (dans le cas où il n’a formulé que des vœux pour des formations sélectives)</a:t>
            </a:r>
          </a:p>
          <a:p>
            <a:pPr marL="742950" lvl="1" indent="-285750">
              <a:buFont typeface="Wingdings" panose="05000000000000000000" pitchFamily="2" charset="2"/>
              <a:buChar char="Ø"/>
            </a:pPr>
            <a:endParaRPr lang="fr-FR" dirty="0"/>
          </a:p>
          <a:p>
            <a:pPr marL="742950" lvl="1" indent="-285750">
              <a:buFont typeface="Wingdings" panose="05000000000000000000" pitchFamily="2" charset="2"/>
              <a:buChar char="Ø"/>
            </a:pPr>
            <a:endParaRPr lang="fr-FR" dirty="0"/>
          </a:p>
          <a:p>
            <a:r>
              <a:rPr lang="fr-FR" b="1" dirty="0"/>
              <a:t>Option de répondeur automatique facultatif :</a:t>
            </a:r>
          </a:p>
          <a:p>
            <a:pPr marL="742950" lvl="1" indent="-285750">
              <a:buFont typeface="Wingdings" panose="05000000000000000000" pitchFamily="2" charset="2"/>
              <a:buChar char="Ø"/>
            </a:pPr>
            <a:r>
              <a:rPr lang="fr-FR" dirty="0"/>
              <a:t>A partir du 30 mai 2024, classement préférentiel des vœux « en attente »</a:t>
            </a:r>
          </a:p>
          <a:p>
            <a:pPr marL="742950" lvl="1" indent="-285750">
              <a:buFont typeface="Wingdings" panose="05000000000000000000" pitchFamily="2" charset="2"/>
              <a:buChar char="Ø"/>
            </a:pPr>
            <a:r>
              <a:rPr lang="fr-FR" dirty="0"/>
              <a:t>Parcoursup gèrera automatiquement en fonction des places libérées et de l’ordre des vœux </a:t>
            </a:r>
          </a:p>
          <a:p>
            <a:pPr marL="742950" lvl="1" indent="-285750">
              <a:buFont typeface="Wingdings" panose="05000000000000000000" pitchFamily="2" charset="2"/>
              <a:buChar char="Ø"/>
            </a:pPr>
            <a:endParaRPr lang="fr-FR" dirty="0"/>
          </a:p>
          <a:p>
            <a:pPr marL="742950" lvl="1" indent="-285750">
              <a:buFont typeface="Wingdings" panose="05000000000000000000" pitchFamily="2" charset="2"/>
              <a:buChar char="Ø"/>
            </a:pPr>
            <a:endParaRPr lang="fr-FR" dirty="0"/>
          </a:p>
        </p:txBody>
      </p:sp>
      <p:sp>
        <p:nvSpPr>
          <p:cNvPr id="14" name="Flèche : droite 13">
            <a:hlinkClick r:id="rId4" action="ppaction://hlinksldjump"/>
            <a:extLst>
              <a:ext uri="{FF2B5EF4-FFF2-40B4-BE49-F238E27FC236}">
                <a16:creationId xmlns:a16="http://schemas.microsoft.com/office/drawing/2014/main" id="{AA6E5399-D2AE-4D92-AEE5-21CB3698684E}"/>
              </a:ext>
            </a:extLst>
          </p:cNvPr>
          <p:cNvSpPr/>
          <p:nvPr/>
        </p:nvSpPr>
        <p:spPr bwMode="auto">
          <a:xfrm>
            <a:off x="7486650" y="6223152"/>
            <a:ext cx="584200" cy="193107"/>
          </a:xfrm>
          <a:prstGeom prst="rightArrow">
            <a:avLst/>
          </a:prstGeom>
          <a:solidFill>
            <a:srgbClr val="00B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grpSp>
        <p:nvGrpSpPr>
          <p:cNvPr id="16" name="Groupe 15">
            <a:extLst>
              <a:ext uri="{FF2B5EF4-FFF2-40B4-BE49-F238E27FC236}">
                <a16:creationId xmlns:a16="http://schemas.microsoft.com/office/drawing/2014/main" id="{35B8EF04-B8F4-4D34-BFCC-61C9F04CDE78}"/>
              </a:ext>
            </a:extLst>
          </p:cNvPr>
          <p:cNvGrpSpPr/>
          <p:nvPr/>
        </p:nvGrpSpPr>
        <p:grpSpPr>
          <a:xfrm>
            <a:off x="4003619" y="1854039"/>
            <a:ext cx="568381" cy="204566"/>
            <a:chOff x="-1190420" y="4186985"/>
            <a:chExt cx="709125" cy="204566"/>
          </a:xfrm>
        </p:grpSpPr>
        <p:sp>
          <p:nvSpPr>
            <p:cNvPr id="17" name="Ellipse 16">
              <a:extLst>
                <a:ext uri="{FF2B5EF4-FFF2-40B4-BE49-F238E27FC236}">
                  <a16:creationId xmlns:a16="http://schemas.microsoft.com/office/drawing/2014/main" id="{80D12EA3-A080-4D21-A075-5342EC886E4B}"/>
                </a:ext>
              </a:extLst>
            </p:cNvPr>
            <p:cNvSpPr/>
            <p:nvPr/>
          </p:nvSpPr>
          <p:spPr>
            <a:xfrm>
              <a:off x="-1190420" y="4186985"/>
              <a:ext cx="709125" cy="2045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Ellipse 17">
              <a:hlinkClick r:id="rId5" action="ppaction://hlinksldjump"/>
              <a:extLst>
                <a:ext uri="{FF2B5EF4-FFF2-40B4-BE49-F238E27FC236}">
                  <a16:creationId xmlns:a16="http://schemas.microsoft.com/office/drawing/2014/main" id="{42D0CF43-F457-4730-ABCC-50059FA1102C}"/>
                </a:ext>
              </a:extLst>
            </p:cNvPr>
            <p:cNvSpPr/>
            <p:nvPr/>
          </p:nvSpPr>
          <p:spPr>
            <a:xfrm>
              <a:off x="-912992" y="4186985"/>
              <a:ext cx="154266" cy="2045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9" name="Groupe 18">
            <a:extLst>
              <a:ext uri="{FF2B5EF4-FFF2-40B4-BE49-F238E27FC236}">
                <a16:creationId xmlns:a16="http://schemas.microsoft.com/office/drawing/2014/main" id="{0D668E17-02ED-477F-9ADE-045B16F49B4E}"/>
              </a:ext>
            </a:extLst>
          </p:cNvPr>
          <p:cNvGrpSpPr/>
          <p:nvPr/>
        </p:nvGrpSpPr>
        <p:grpSpPr>
          <a:xfrm>
            <a:off x="3998965" y="2398369"/>
            <a:ext cx="568381" cy="204566"/>
            <a:chOff x="-1190420" y="4186985"/>
            <a:chExt cx="709125" cy="204566"/>
          </a:xfrm>
        </p:grpSpPr>
        <p:sp>
          <p:nvSpPr>
            <p:cNvPr id="20" name="Ellipse 19">
              <a:extLst>
                <a:ext uri="{FF2B5EF4-FFF2-40B4-BE49-F238E27FC236}">
                  <a16:creationId xmlns:a16="http://schemas.microsoft.com/office/drawing/2014/main" id="{304BDD55-148C-405A-B467-69E644872A8A}"/>
                </a:ext>
              </a:extLst>
            </p:cNvPr>
            <p:cNvSpPr/>
            <p:nvPr/>
          </p:nvSpPr>
          <p:spPr>
            <a:xfrm>
              <a:off x="-1190420" y="4186985"/>
              <a:ext cx="709125" cy="2045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1" name="Ellipse 20">
              <a:hlinkClick r:id="rId6" action="ppaction://hlinksldjump"/>
              <a:extLst>
                <a:ext uri="{FF2B5EF4-FFF2-40B4-BE49-F238E27FC236}">
                  <a16:creationId xmlns:a16="http://schemas.microsoft.com/office/drawing/2014/main" id="{984BC4AB-7210-482F-8EDE-1F859BF3E545}"/>
                </a:ext>
              </a:extLst>
            </p:cNvPr>
            <p:cNvSpPr/>
            <p:nvPr/>
          </p:nvSpPr>
          <p:spPr>
            <a:xfrm>
              <a:off x="-912992" y="4186985"/>
              <a:ext cx="154266" cy="2045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2" name="Groupe 21">
            <a:extLst>
              <a:ext uri="{FF2B5EF4-FFF2-40B4-BE49-F238E27FC236}">
                <a16:creationId xmlns:a16="http://schemas.microsoft.com/office/drawing/2014/main" id="{C5BB85E4-C30D-4EE7-B7B8-D93E428DFADB}"/>
              </a:ext>
            </a:extLst>
          </p:cNvPr>
          <p:cNvGrpSpPr/>
          <p:nvPr/>
        </p:nvGrpSpPr>
        <p:grpSpPr>
          <a:xfrm>
            <a:off x="4003618" y="2917140"/>
            <a:ext cx="568381" cy="204566"/>
            <a:chOff x="-1190420" y="4186985"/>
            <a:chExt cx="709125" cy="204566"/>
          </a:xfrm>
        </p:grpSpPr>
        <p:sp>
          <p:nvSpPr>
            <p:cNvPr id="23" name="Ellipse 22">
              <a:extLst>
                <a:ext uri="{FF2B5EF4-FFF2-40B4-BE49-F238E27FC236}">
                  <a16:creationId xmlns:a16="http://schemas.microsoft.com/office/drawing/2014/main" id="{A78F5E82-7891-48DE-A5FE-710FA124AEBA}"/>
                </a:ext>
              </a:extLst>
            </p:cNvPr>
            <p:cNvSpPr/>
            <p:nvPr/>
          </p:nvSpPr>
          <p:spPr>
            <a:xfrm>
              <a:off x="-1190420" y="4186985"/>
              <a:ext cx="709125" cy="2045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4" name="Ellipse 23">
              <a:hlinkClick r:id="rId7" action="ppaction://hlinksldjump"/>
              <a:extLst>
                <a:ext uri="{FF2B5EF4-FFF2-40B4-BE49-F238E27FC236}">
                  <a16:creationId xmlns:a16="http://schemas.microsoft.com/office/drawing/2014/main" id="{32EBB8D0-CB30-47E6-B5ED-13715A38C976}"/>
                </a:ext>
              </a:extLst>
            </p:cNvPr>
            <p:cNvSpPr/>
            <p:nvPr/>
          </p:nvSpPr>
          <p:spPr>
            <a:xfrm>
              <a:off x="-912992" y="4186985"/>
              <a:ext cx="154266" cy="2045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5" name="Groupe 24">
            <a:extLst>
              <a:ext uri="{FF2B5EF4-FFF2-40B4-BE49-F238E27FC236}">
                <a16:creationId xmlns:a16="http://schemas.microsoft.com/office/drawing/2014/main" id="{5EDBA313-AF77-406C-BF2D-A8F85477337A}"/>
              </a:ext>
            </a:extLst>
          </p:cNvPr>
          <p:cNvGrpSpPr/>
          <p:nvPr/>
        </p:nvGrpSpPr>
        <p:grpSpPr>
          <a:xfrm>
            <a:off x="3998965" y="3774839"/>
            <a:ext cx="568381" cy="204566"/>
            <a:chOff x="-1190420" y="4186985"/>
            <a:chExt cx="709125" cy="204566"/>
          </a:xfrm>
        </p:grpSpPr>
        <p:sp>
          <p:nvSpPr>
            <p:cNvPr id="26" name="Ellipse 25">
              <a:extLst>
                <a:ext uri="{FF2B5EF4-FFF2-40B4-BE49-F238E27FC236}">
                  <a16:creationId xmlns:a16="http://schemas.microsoft.com/office/drawing/2014/main" id="{73316581-48DA-4DCB-8611-744C9A27F17D}"/>
                </a:ext>
              </a:extLst>
            </p:cNvPr>
            <p:cNvSpPr/>
            <p:nvPr/>
          </p:nvSpPr>
          <p:spPr>
            <a:xfrm>
              <a:off x="-1190420" y="4186985"/>
              <a:ext cx="709125" cy="2045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7" name="Ellipse 26">
              <a:hlinkClick r:id="rId8" action="ppaction://hlinksldjump"/>
              <a:extLst>
                <a:ext uri="{FF2B5EF4-FFF2-40B4-BE49-F238E27FC236}">
                  <a16:creationId xmlns:a16="http://schemas.microsoft.com/office/drawing/2014/main" id="{6EE9EC19-FC77-4F1B-AB6C-5A959C0049C9}"/>
                </a:ext>
              </a:extLst>
            </p:cNvPr>
            <p:cNvSpPr/>
            <p:nvPr/>
          </p:nvSpPr>
          <p:spPr>
            <a:xfrm>
              <a:off x="-912992" y="4186985"/>
              <a:ext cx="154266" cy="2045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31" name="Légende : flèche vers le bas 30">
            <a:extLst>
              <a:ext uri="{FF2B5EF4-FFF2-40B4-BE49-F238E27FC236}">
                <a16:creationId xmlns:a16="http://schemas.microsoft.com/office/drawing/2014/main" id="{92586B9E-CF1E-4AB4-B6A0-186E80417B88}"/>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6633AAAA-74E8-4BF5-8134-368018BEA4B0}"/>
              </a:ext>
            </a:extLst>
          </p:cNvPr>
          <p:cNvSpPr>
            <a:spLocks noGrp="1"/>
          </p:cNvSpPr>
          <p:nvPr>
            <p:ph type="sldNum" sz="quarter" idx="12"/>
          </p:nvPr>
        </p:nvSpPr>
        <p:spPr/>
        <p:txBody>
          <a:bodyPr/>
          <a:lstStyle/>
          <a:p>
            <a:fld id="{D1CFD267-97E7-42C3-B405-6B6F68CDB3BE}" type="slidenum">
              <a:rPr lang="fr-FR" smtClean="0"/>
              <a:t>20</a:t>
            </a:fld>
            <a:endParaRPr lang="fr-FR" dirty="0"/>
          </a:p>
        </p:txBody>
      </p:sp>
      <mc:AlternateContent xmlns:mc="http://schemas.openxmlformats.org/markup-compatibility/2006" xmlns:pslz="http://schemas.microsoft.com/office/powerpoint/2016/slidezoom">
        <mc:Choice Requires="pslz">
          <p:graphicFrame>
            <p:nvGraphicFramePr>
              <p:cNvPr id="6" name="Zoom de diapositive 5">
                <a:extLst>
                  <a:ext uri="{FF2B5EF4-FFF2-40B4-BE49-F238E27FC236}">
                    <a16:creationId xmlns:a16="http://schemas.microsoft.com/office/drawing/2014/main" id="{A0DA04E2-AFDB-2C37-07B4-556912C632A5}"/>
                  </a:ext>
                </a:extLst>
              </p:cNvPr>
              <p:cNvGraphicFramePr>
                <a:graphicFrameLocks noChangeAspect="1"/>
              </p:cNvGraphicFramePr>
              <p:nvPr>
                <p:extLst>
                  <p:ext uri="{D42A27DB-BD31-4B8C-83A1-F6EECF244321}">
                    <p14:modId xmlns:p14="http://schemas.microsoft.com/office/powerpoint/2010/main" val="3785984351"/>
                  </p:ext>
                </p:extLst>
              </p:nvPr>
            </p:nvGraphicFramePr>
            <p:xfrm>
              <a:off x="3067050" y="5168900"/>
              <a:ext cx="730250" cy="547688"/>
            </p:xfrm>
            <a:graphic>
              <a:graphicData uri="http://schemas.microsoft.com/office/powerpoint/2016/slidezoom">
                <pslz:sldZm>
                  <pslz:sldZmObj sldId="312" cId="2095929540">
                    <pslz:zmPr id="{C50D22DE-CC4E-4A56-8D9A-8F72BFBF6CA3}" returnToParent="0" transitionDur="1000">
                      <p166:blipFill xmlns:p166="http://schemas.microsoft.com/office/powerpoint/2016/6/main">
                        <a:blip r:embed="rId9"/>
                        <a:stretch>
                          <a:fillRect/>
                        </a:stretch>
                      </p166:blipFill>
                      <p166:spPr xmlns:p166="http://schemas.microsoft.com/office/powerpoint/2016/6/main">
                        <a:xfrm>
                          <a:off x="0" y="0"/>
                          <a:ext cx="730250" cy="547688"/>
                        </a:xfrm>
                        <a:prstGeom prst="rect">
                          <a:avLst/>
                        </a:prstGeom>
                        <a:ln w="3175">
                          <a:solidFill>
                            <a:prstClr val="ltGray"/>
                          </a:solidFill>
                        </a:ln>
                      </p166:spPr>
                    </pslz:zmPr>
                  </pslz:sldZmObj>
                </pslz:sldZm>
              </a:graphicData>
            </a:graphic>
          </p:graphicFrame>
        </mc:Choice>
        <mc:Fallback xmlns="">
          <p:pic>
            <p:nvPicPr>
              <p:cNvPr id="6" name="Zoom de diapositive 5">
                <a:hlinkClick r:id="rId10" action="ppaction://hlinksldjump"/>
                <a:extLst>
                  <a:ext uri="{FF2B5EF4-FFF2-40B4-BE49-F238E27FC236}">
                    <a16:creationId xmlns:a16="http://schemas.microsoft.com/office/drawing/2014/main" id="{A0DA04E2-AFDB-2C37-07B4-556912C632A5}"/>
                  </a:ext>
                </a:extLst>
              </p:cNvPr>
              <p:cNvPicPr>
                <a:picLocks noGrp="1" noRot="1" noChangeAspect="1" noMove="1" noResize="1" noEditPoints="1" noAdjustHandles="1" noChangeArrowheads="1" noChangeShapeType="1"/>
              </p:cNvPicPr>
              <p:nvPr/>
            </p:nvPicPr>
            <p:blipFill>
              <a:blip r:embed="rId11"/>
              <a:stretch>
                <a:fillRect/>
              </a:stretch>
            </p:blipFill>
            <p:spPr>
              <a:xfrm>
                <a:off x="3067050" y="5168900"/>
                <a:ext cx="730250" cy="547688"/>
              </a:xfrm>
              <a:prstGeom prst="rect">
                <a:avLst/>
              </a:prstGeom>
              <a:ln w="3175">
                <a:solidFill>
                  <a:prstClr val="ltGray"/>
                </a:solidFill>
              </a:ln>
            </p:spPr>
          </p:pic>
        </mc:Fallback>
      </mc:AlternateContent>
    </p:spTree>
    <p:extLst>
      <p:ext uri="{BB962C8B-B14F-4D97-AF65-F5344CB8AC3E}">
        <p14:creationId xmlns:p14="http://schemas.microsoft.com/office/powerpoint/2010/main" val="352341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865076" y="255999"/>
            <a:ext cx="7704572" cy="744841"/>
          </a:xfrm>
        </p:spPr>
        <p:txBody>
          <a:bodyPr>
            <a:noAutofit/>
          </a:bodyPr>
          <a:lstStyle/>
          <a:p>
            <a:r>
              <a:rPr lang="fr-FR" sz="3200" b="1" dirty="0"/>
              <a:t>Etape 3 : consulter les réponses des formations et faire ses choix </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6" name="Rectangle 5">
            <a:extLst>
              <a:ext uri="{FF2B5EF4-FFF2-40B4-BE49-F238E27FC236}">
                <a16:creationId xmlns:a16="http://schemas.microsoft.com/office/drawing/2014/main" id="{CE6BB9EE-2E5F-49E3-92BE-C8E9578D6281}"/>
              </a:ext>
            </a:extLst>
          </p:cNvPr>
          <p:cNvSpPr/>
          <p:nvPr/>
        </p:nvSpPr>
        <p:spPr>
          <a:xfrm>
            <a:off x="543208" y="2248365"/>
            <a:ext cx="8057583" cy="3139321"/>
          </a:xfrm>
          <a:prstGeom prst="rect">
            <a:avLst/>
          </a:prstGeom>
        </p:spPr>
        <p:txBody>
          <a:bodyPr wrap="square">
            <a:spAutoFit/>
          </a:bodyPr>
          <a:lstStyle/>
          <a:p>
            <a:pPr algn="ctr"/>
            <a:r>
              <a:rPr lang="fr-FR" b="1" dirty="0"/>
              <a:t>Le lycéen reçoit plusieurs propositions d’admission et il a des vœux en attente</a:t>
            </a:r>
          </a:p>
          <a:p>
            <a:endParaRPr lang="fr-FR" dirty="0"/>
          </a:p>
          <a:p>
            <a:pPr marL="285750" indent="-285750">
              <a:buFont typeface="Wingdings" panose="05000000000000000000" pitchFamily="2" charset="2"/>
              <a:buChar char="Ø"/>
            </a:pPr>
            <a:r>
              <a:rPr lang="fr-FR" dirty="0"/>
              <a:t>Il doit  faire un choix </a:t>
            </a:r>
            <a:r>
              <a:rPr lang="fr-FR" b="1" dirty="0"/>
              <a:t>en acceptant une seule proposition </a:t>
            </a:r>
            <a:r>
              <a:rPr lang="fr-FR" dirty="0"/>
              <a:t>et ce faisant renoncer aux autres qu’il a reçu pour ne pas monopoliser les places</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b="1" dirty="0"/>
              <a:t>S’il souhaite maintenir ses vœux en attente, il doit l’indiquer sur </a:t>
            </a:r>
            <a:r>
              <a:rPr lang="fr-FR" b="1" dirty="0" err="1"/>
              <a:t>Parcoursup</a:t>
            </a:r>
            <a:r>
              <a:rPr lang="fr-FR" b="1" dirty="0"/>
              <a:t>. </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b="1" dirty="0"/>
              <a:t>S’il ne fait rien </a:t>
            </a:r>
            <a:r>
              <a:rPr lang="fr-FR" dirty="0"/>
              <a:t>après avoir accepté une proposition, cela signifie qu’il </a:t>
            </a:r>
            <a:r>
              <a:rPr lang="fr-FR" b="1" dirty="0"/>
              <a:t>renonce à ses vœux </a:t>
            </a:r>
            <a:r>
              <a:rPr lang="fr-FR" dirty="0"/>
              <a:t>en attente et </a:t>
            </a:r>
            <a:r>
              <a:rPr lang="fr-FR" b="1" dirty="0"/>
              <a:t>ils sont supprimés automatiquement</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a:t>Il consulte les modalités d’inscription administrative de la formation acceptée</a:t>
            </a:r>
          </a:p>
        </p:txBody>
      </p:sp>
      <p:sp>
        <p:nvSpPr>
          <p:cNvPr id="7" name="ZoneTexte 6">
            <a:extLst>
              <a:ext uri="{FF2B5EF4-FFF2-40B4-BE49-F238E27FC236}">
                <a16:creationId xmlns:a16="http://schemas.microsoft.com/office/drawing/2014/main" id="{05E893C7-4EC5-4E45-8851-A37B880D2015}"/>
              </a:ext>
            </a:extLst>
          </p:cNvPr>
          <p:cNvSpPr txBox="1"/>
          <p:nvPr/>
        </p:nvSpPr>
        <p:spPr>
          <a:xfrm>
            <a:off x="0" y="1184785"/>
            <a:ext cx="8975567" cy="461665"/>
          </a:xfrm>
          <a:prstGeom prst="rect">
            <a:avLst/>
          </a:prstGeom>
          <a:noFill/>
        </p:spPr>
        <p:txBody>
          <a:bodyPr wrap="square">
            <a:spAutoFit/>
          </a:bodyPr>
          <a:lstStyle/>
          <a:p>
            <a:pPr marL="0" lvl="1" algn="ctr"/>
            <a:r>
              <a:rPr lang="fr-FR" sz="2400" b="1" dirty="0"/>
              <a:t>1 - Plusieurs propositions d’admission et des propositions en attente</a:t>
            </a:r>
          </a:p>
        </p:txBody>
      </p:sp>
      <p:sp>
        <p:nvSpPr>
          <p:cNvPr id="9" name="Flèche : courbe vers le haut 8">
            <a:hlinkClick r:id="rId4" action="ppaction://hlinksldjump"/>
            <a:extLst>
              <a:ext uri="{FF2B5EF4-FFF2-40B4-BE49-F238E27FC236}">
                <a16:creationId xmlns:a16="http://schemas.microsoft.com/office/drawing/2014/main" id="{2FD0BD7D-BB2E-47F4-A126-5D3012F8B0A8}"/>
              </a:ext>
            </a:extLst>
          </p:cNvPr>
          <p:cNvSpPr/>
          <p:nvPr/>
        </p:nvSpPr>
        <p:spPr>
          <a:xfrm>
            <a:off x="7340082" y="6170645"/>
            <a:ext cx="547396" cy="25503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Légende : flèche vers le bas 9">
            <a:extLst>
              <a:ext uri="{FF2B5EF4-FFF2-40B4-BE49-F238E27FC236}">
                <a16:creationId xmlns:a16="http://schemas.microsoft.com/office/drawing/2014/main" id="{D678AB29-99E1-4622-8194-13DC6A3433F4}"/>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0533B49D-9C03-47DC-8559-78DB3CD8401F}"/>
              </a:ext>
            </a:extLst>
          </p:cNvPr>
          <p:cNvSpPr>
            <a:spLocks noGrp="1"/>
          </p:cNvSpPr>
          <p:nvPr>
            <p:ph type="sldNum" sz="quarter" idx="12"/>
          </p:nvPr>
        </p:nvSpPr>
        <p:spPr/>
        <p:txBody>
          <a:bodyPr/>
          <a:lstStyle/>
          <a:p>
            <a:fld id="{D1CFD267-97E7-42C3-B405-6B6F68CDB3BE}" type="slidenum">
              <a:rPr lang="fr-FR" smtClean="0"/>
              <a:t>21</a:t>
            </a:fld>
            <a:endParaRPr lang="fr-FR"/>
          </a:p>
        </p:txBody>
      </p:sp>
    </p:spTree>
    <p:extLst>
      <p:ext uri="{BB962C8B-B14F-4D97-AF65-F5344CB8AC3E}">
        <p14:creationId xmlns:p14="http://schemas.microsoft.com/office/powerpoint/2010/main" val="419788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fade">
                                      <p:cBhvr>
                                        <p:cTn id="12" dur="500"/>
                                        <p:tgtEl>
                                          <p:spTgt spid="6">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animEffect transition="in" filter="fade">
                                      <p:cBhvr>
                                        <p:cTn id="17" dur="500"/>
                                        <p:tgtEl>
                                          <p:spTgt spid="6">
                                            <p:txEl>
                                              <p:pRg st="8" end="8"/>
                                            </p:txEl>
                                          </p:spTgt>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865076" y="255999"/>
            <a:ext cx="7704572" cy="744841"/>
          </a:xfrm>
        </p:spPr>
        <p:txBody>
          <a:bodyPr>
            <a:noAutofit/>
          </a:bodyPr>
          <a:lstStyle/>
          <a:p>
            <a:r>
              <a:rPr lang="fr-FR" sz="3200" b="1" dirty="0"/>
              <a:t>Etape 3 : consulter les réponses des formations et faire ses choix </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6" name="ZoneTexte 5">
            <a:extLst>
              <a:ext uri="{FF2B5EF4-FFF2-40B4-BE49-F238E27FC236}">
                <a16:creationId xmlns:a16="http://schemas.microsoft.com/office/drawing/2014/main" id="{F832A7BD-7DAA-4871-8B75-5C149B7AC393}"/>
              </a:ext>
            </a:extLst>
          </p:cNvPr>
          <p:cNvSpPr txBox="1"/>
          <p:nvPr/>
        </p:nvSpPr>
        <p:spPr>
          <a:xfrm>
            <a:off x="0" y="1184785"/>
            <a:ext cx="8975567" cy="461665"/>
          </a:xfrm>
          <a:prstGeom prst="rect">
            <a:avLst/>
          </a:prstGeom>
          <a:noFill/>
        </p:spPr>
        <p:txBody>
          <a:bodyPr wrap="square">
            <a:spAutoFit/>
          </a:bodyPr>
          <a:lstStyle/>
          <a:p>
            <a:pPr marL="0" lvl="1" algn="ctr"/>
            <a:r>
              <a:rPr lang="fr-FR" sz="2400" b="1" dirty="0"/>
              <a:t>2 - Une seule proposition d’admission et il a des vœux en attente</a:t>
            </a:r>
          </a:p>
        </p:txBody>
      </p:sp>
      <p:sp>
        <p:nvSpPr>
          <p:cNvPr id="7" name="Rectangle 6">
            <a:extLst>
              <a:ext uri="{FF2B5EF4-FFF2-40B4-BE49-F238E27FC236}">
                <a16:creationId xmlns:a16="http://schemas.microsoft.com/office/drawing/2014/main" id="{D15A1E01-C7CA-4331-B4EC-CD952722E986}"/>
              </a:ext>
            </a:extLst>
          </p:cNvPr>
          <p:cNvSpPr/>
          <p:nvPr/>
        </p:nvSpPr>
        <p:spPr>
          <a:xfrm>
            <a:off x="345036" y="1906242"/>
            <a:ext cx="8453928" cy="2585323"/>
          </a:xfrm>
          <a:prstGeom prst="rect">
            <a:avLst/>
          </a:prstGeom>
        </p:spPr>
        <p:txBody>
          <a:bodyPr wrap="square">
            <a:spAutoFit/>
          </a:bodyPr>
          <a:lstStyle/>
          <a:p>
            <a:pPr algn="ctr"/>
            <a:endParaRPr lang="fr-FR" b="1" dirty="0"/>
          </a:p>
          <a:p>
            <a:pPr marL="285750" indent="-285750">
              <a:buFont typeface="Wingdings" panose="05000000000000000000" pitchFamily="2" charset="2"/>
              <a:buChar char="Ø"/>
            </a:pPr>
            <a:r>
              <a:rPr lang="fr-FR" dirty="0"/>
              <a:t>Il accepte la proposition (ou y renonce) </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a:t>S’il </a:t>
            </a:r>
            <a:r>
              <a:rPr lang="fr-FR" b="1" dirty="0"/>
              <a:t>souhaite maintenir ses vœux en attente</a:t>
            </a:r>
            <a:r>
              <a:rPr lang="fr-FR" dirty="0"/>
              <a:t>, il doit l’indiquer sur </a:t>
            </a:r>
            <a:r>
              <a:rPr lang="fr-FR" dirty="0" err="1"/>
              <a:t>Parcoursup</a:t>
            </a:r>
            <a:r>
              <a:rPr lang="fr-FR" dirty="0"/>
              <a:t>. </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a:t>S’il </a:t>
            </a:r>
            <a:r>
              <a:rPr lang="fr-FR" b="1" dirty="0"/>
              <a:t>ne fait rien</a:t>
            </a:r>
            <a:r>
              <a:rPr lang="fr-FR" dirty="0"/>
              <a:t> après avoir accepté une proposition, cela signifie </a:t>
            </a:r>
            <a:r>
              <a:rPr lang="fr-FR" b="1" dirty="0"/>
              <a:t>qu’il renonce à ses vœux en attente et ils sont supprimés automatiquement</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a:t>Il consulte les modalités d’inscription administrative de la formation acceptée</a:t>
            </a:r>
          </a:p>
        </p:txBody>
      </p:sp>
      <p:sp>
        <p:nvSpPr>
          <p:cNvPr id="9" name="Flèche : courbe vers le haut 8">
            <a:hlinkClick r:id="rId4" action="ppaction://hlinksldjump"/>
            <a:extLst>
              <a:ext uri="{FF2B5EF4-FFF2-40B4-BE49-F238E27FC236}">
                <a16:creationId xmlns:a16="http://schemas.microsoft.com/office/drawing/2014/main" id="{B4F2ECC4-54C0-4F19-A498-A5A1FCFDF386}"/>
              </a:ext>
            </a:extLst>
          </p:cNvPr>
          <p:cNvSpPr/>
          <p:nvPr/>
        </p:nvSpPr>
        <p:spPr>
          <a:xfrm>
            <a:off x="7340082" y="6170645"/>
            <a:ext cx="547396" cy="25503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Légende : flèche vers le bas 9">
            <a:extLst>
              <a:ext uri="{FF2B5EF4-FFF2-40B4-BE49-F238E27FC236}">
                <a16:creationId xmlns:a16="http://schemas.microsoft.com/office/drawing/2014/main" id="{AAA0D033-0B5C-49A4-96AE-CA2B560D468E}"/>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DA8D6B1E-313C-4E1E-8AE3-7D6D85942B58}"/>
              </a:ext>
            </a:extLst>
          </p:cNvPr>
          <p:cNvSpPr>
            <a:spLocks noGrp="1"/>
          </p:cNvSpPr>
          <p:nvPr>
            <p:ph type="sldNum" sz="quarter" idx="12"/>
          </p:nvPr>
        </p:nvSpPr>
        <p:spPr/>
        <p:txBody>
          <a:bodyPr/>
          <a:lstStyle/>
          <a:p>
            <a:fld id="{D1CFD267-97E7-42C3-B405-6B6F68CDB3BE}" type="slidenum">
              <a:rPr lang="fr-FR" smtClean="0"/>
              <a:t>22</a:t>
            </a:fld>
            <a:endParaRPr lang="fr-FR"/>
          </a:p>
        </p:txBody>
      </p:sp>
    </p:spTree>
    <p:extLst>
      <p:ext uri="{BB962C8B-B14F-4D97-AF65-F5344CB8AC3E}">
        <p14:creationId xmlns:p14="http://schemas.microsoft.com/office/powerpoint/2010/main" val="65355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Effect transition="in" filter="fade">
                                      <p:cBhvr>
                                        <p:cTn id="12" dur="500"/>
                                        <p:tgtEl>
                                          <p:spTgt spid="7">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animEffect transition="in" filter="fade">
                                      <p:cBhvr>
                                        <p:cTn id="17" dur="500"/>
                                        <p:tgtEl>
                                          <p:spTgt spid="7">
                                            <p:txEl>
                                              <p:pRg st="7" end="7"/>
                                            </p:txEl>
                                          </p:spTgt>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865076" y="255999"/>
            <a:ext cx="7704572" cy="744841"/>
          </a:xfrm>
        </p:spPr>
        <p:txBody>
          <a:bodyPr>
            <a:noAutofit/>
          </a:bodyPr>
          <a:lstStyle/>
          <a:p>
            <a:r>
              <a:rPr lang="fr-FR" sz="3200" b="1" dirty="0"/>
              <a:t>Etape 3 : consulter les réponses des formations et faire ses choix </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31" name="ZoneTexte 30">
            <a:extLst>
              <a:ext uri="{FF2B5EF4-FFF2-40B4-BE49-F238E27FC236}">
                <a16:creationId xmlns:a16="http://schemas.microsoft.com/office/drawing/2014/main" id="{C3B14489-322B-43F0-A9A1-AC894C622137}"/>
              </a:ext>
            </a:extLst>
          </p:cNvPr>
          <p:cNvSpPr txBox="1"/>
          <p:nvPr/>
        </p:nvSpPr>
        <p:spPr>
          <a:xfrm>
            <a:off x="0" y="1172344"/>
            <a:ext cx="8975567" cy="461665"/>
          </a:xfrm>
          <a:prstGeom prst="rect">
            <a:avLst/>
          </a:prstGeom>
          <a:noFill/>
        </p:spPr>
        <p:txBody>
          <a:bodyPr wrap="square">
            <a:spAutoFit/>
          </a:bodyPr>
          <a:lstStyle/>
          <a:p>
            <a:pPr marL="0" lvl="1" algn="ctr"/>
            <a:r>
              <a:rPr lang="fr-FR" sz="2400" b="1" dirty="0"/>
              <a:t>3 - Que des réponses « en attente »</a:t>
            </a:r>
          </a:p>
        </p:txBody>
      </p:sp>
      <p:sp>
        <p:nvSpPr>
          <p:cNvPr id="32" name="Rectangle 31">
            <a:extLst>
              <a:ext uri="{FF2B5EF4-FFF2-40B4-BE49-F238E27FC236}">
                <a16:creationId xmlns:a16="http://schemas.microsoft.com/office/drawing/2014/main" id="{E279196D-D400-4C06-98B0-F2B9DAAB0EB5}"/>
              </a:ext>
            </a:extLst>
          </p:cNvPr>
          <p:cNvSpPr/>
          <p:nvPr/>
        </p:nvSpPr>
        <p:spPr>
          <a:xfrm>
            <a:off x="521639" y="2319237"/>
            <a:ext cx="8453928" cy="1477328"/>
          </a:xfrm>
          <a:prstGeom prst="rect">
            <a:avLst/>
          </a:prstGeom>
        </p:spPr>
        <p:txBody>
          <a:bodyPr wrap="square">
            <a:spAutoFit/>
          </a:bodyPr>
          <a:lstStyle/>
          <a:p>
            <a:pPr algn="ctr"/>
            <a:endParaRPr lang="fr-FR" b="1" dirty="0"/>
          </a:p>
          <a:p>
            <a:pPr algn="ctr"/>
            <a:endParaRPr lang="fr-FR" b="1" dirty="0"/>
          </a:p>
          <a:p>
            <a:pPr marL="285750" indent="-285750">
              <a:buFont typeface="Wingdings" panose="05000000000000000000" pitchFamily="2" charset="2"/>
              <a:buChar char="Ø"/>
            </a:pPr>
            <a:r>
              <a:rPr lang="fr-FR" dirty="0"/>
              <a:t>des places vont se libérer au fur et à mesure que les autres candidats vont renoncer à leurs propositions</a:t>
            </a:r>
          </a:p>
          <a:p>
            <a:pPr marL="285750" indent="-285750">
              <a:buFont typeface="Wingdings" panose="05000000000000000000" pitchFamily="2" charset="2"/>
              <a:buChar char="Ø"/>
            </a:pPr>
            <a:endParaRPr lang="fr-FR" dirty="0"/>
          </a:p>
        </p:txBody>
      </p:sp>
      <p:sp>
        <p:nvSpPr>
          <p:cNvPr id="33" name="Flèche : courbe vers le haut 32">
            <a:hlinkClick r:id="rId4" action="ppaction://hlinksldjump"/>
            <a:extLst>
              <a:ext uri="{FF2B5EF4-FFF2-40B4-BE49-F238E27FC236}">
                <a16:creationId xmlns:a16="http://schemas.microsoft.com/office/drawing/2014/main" id="{C7F3212F-9DA0-4B65-9820-5E112D35EDC7}"/>
              </a:ext>
            </a:extLst>
          </p:cNvPr>
          <p:cNvSpPr/>
          <p:nvPr/>
        </p:nvSpPr>
        <p:spPr>
          <a:xfrm>
            <a:off x="7340082" y="6170645"/>
            <a:ext cx="547396" cy="25503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Légende : flèche vers le bas 8">
            <a:extLst>
              <a:ext uri="{FF2B5EF4-FFF2-40B4-BE49-F238E27FC236}">
                <a16:creationId xmlns:a16="http://schemas.microsoft.com/office/drawing/2014/main" id="{D3A9E65B-0154-486D-B285-9254C52C50C4}"/>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D2AF6DC1-D0AA-4DF1-B9E2-46BB0E4140CA}"/>
              </a:ext>
            </a:extLst>
          </p:cNvPr>
          <p:cNvSpPr>
            <a:spLocks noGrp="1"/>
          </p:cNvSpPr>
          <p:nvPr>
            <p:ph type="sldNum" sz="quarter" idx="12"/>
          </p:nvPr>
        </p:nvSpPr>
        <p:spPr/>
        <p:txBody>
          <a:bodyPr/>
          <a:lstStyle/>
          <a:p>
            <a:fld id="{D1CFD267-97E7-42C3-B405-6B6F68CDB3BE}" type="slidenum">
              <a:rPr lang="fr-FR" smtClean="0"/>
              <a:t>23</a:t>
            </a:fld>
            <a:endParaRPr lang="fr-FR"/>
          </a:p>
        </p:txBody>
      </p:sp>
    </p:spTree>
    <p:extLst>
      <p:ext uri="{BB962C8B-B14F-4D97-AF65-F5344CB8AC3E}">
        <p14:creationId xmlns:p14="http://schemas.microsoft.com/office/powerpoint/2010/main" val="253480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865076" y="255999"/>
            <a:ext cx="7704572" cy="744841"/>
          </a:xfrm>
        </p:spPr>
        <p:txBody>
          <a:bodyPr>
            <a:noAutofit/>
          </a:bodyPr>
          <a:lstStyle/>
          <a:p>
            <a:r>
              <a:rPr lang="fr-FR" sz="3200" b="1" dirty="0"/>
              <a:t>Etape 3 : consulter les réponses des formations et faire ses choix </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6" name="ZoneTexte 5">
            <a:extLst>
              <a:ext uri="{FF2B5EF4-FFF2-40B4-BE49-F238E27FC236}">
                <a16:creationId xmlns:a16="http://schemas.microsoft.com/office/drawing/2014/main" id="{84554051-0C35-4C35-BEEB-B12D819F3D6C}"/>
              </a:ext>
            </a:extLst>
          </p:cNvPr>
          <p:cNvSpPr txBox="1"/>
          <p:nvPr/>
        </p:nvSpPr>
        <p:spPr>
          <a:xfrm>
            <a:off x="0" y="1172344"/>
            <a:ext cx="8975567" cy="830997"/>
          </a:xfrm>
          <a:prstGeom prst="rect">
            <a:avLst/>
          </a:prstGeom>
          <a:noFill/>
        </p:spPr>
        <p:txBody>
          <a:bodyPr wrap="square">
            <a:spAutoFit/>
          </a:bodyPr>
          <a:lstStyle/>
          <a:p>
            <a:pPr marL="0" lvl="1" algn="ctr"/>
            <a:r>
              <a:rPr lang="fr-FR" sz="2400" b="1" dirty="0"/>
              <a:t>4 - Que des réponses négatives (dans le cas où il n’a formulé que des vœux pour des formations sélectives)</a:t>
            </a:r>
          </a:p>
        </p:txBody>
      </p:sp>
      <p:sp>
        <p:nvSpPr>
          <p:cNvPr id="7" name="Rectangle 6">
            <a:extLst>
              <a:ext uri="{FF2B5EF4-FFF2-40B4-BE49-F238E27FC236}">
                <a16:creationId xmlns:a16="http://schemas.microsoft.com/office/drawing/2014/main" id="{B0BD2132-A5F4-4580-9106-DE55886CAC87}"/>
              </a:ext>
            </a:extLst>
          </p:cNvPr>
          <p:cNvSpPr/>
          <p:nvPr/>
        </p:nvSpPr>
        <p:spPr>
          <a:xfrm>
            <a:off x="275186" y="1971754"/>
            <a:ext cx="8700381" cy="1200329"/>
          </a:xfrm>
          <a:prstGeom prst="rect">
            <a:avLst/>
          </a:prstGeom>
        </p:spPr>
        <p:txBody>
          <a:bodyPr wrap="square">
            <a:spAutoFit/>
          </a:bodyPr>
          <a:lstStyle/>
          <a:p>
            <a:pPr marL="285750" indent="-285750">
              <a:buFont typeface="Wingdings" panose="05000000000000000000" pitchFamily="2" charset="2"/>
              <a:buChar char="Ø"/>
            </a:pPr>
            <a:r>
              <a:rPr lang="fr-FR" dirty="0"/>
              <a:t> dès le 30 mai 2024, il peut demander un conseil ou un accompagnement, individuel ou collectif, dans son lycée ou dans un CIO pour envisager d’autres choix de formation et formuler des nouveaux vœux </a:t>
            </a:r>
            <a:r>
              <a:rPr lang="fr-FR" b="1" dirty="0"/>
              <a:t>en phase complémentaire </a:t>
            </a:r>
            <a:r>
              <a:rPr lang="fr-FR" dirty="0"/>
              <a:t>dès le mardi 11 juin 2024. </a:t>
            </a:r>
          </a:p>
          <a:p>
            <a:pPr marL="285750" indent="-285750">
              <a:buFont typeface="Wingdings" panose="05000000000000000000" pitchFamily="2" charset="2"/>
              <a:buChar char="Ø"/>
            </a:pPr>
            <a:endParaRPr lang="fr-FR" dirty="0"/>
          </a:p>
        </p:txBody>
      </p:sp>
      <p:sp>
        <p:nvSpPr>
          <p:cNvPr id="3" name="ZoneTexte 2">
            <a:extLst>
              <a:ext uri="{FF2B5EF4-FFF2-40B4-BE49-F238E27FC236}">
                <a16:creationId xmlns:a16="http://schemas.microsoft.com/office/drawing/2014/main" id="{F96AB40E-45B7-438B-B837-5408ADEB98D4}"/>
              </a:ext>
            </a:extLst>
          </p:cNvPr>
          <p:cNvSpPr txBox="1"/>
          <p:nvPr/>
        </p:nvSpPr>
        <p:spPr>
          <a:xfrm>
            <a:off x="168433" y="2907109"/>
            <a:ext cx="8975567" cy="2400657"/>
          </a:xfrm>
          <a:prstGeom prst="rect">
            <a:avLst/>
          </a:prstGeom>
          <a:noFill/>
        </p:spPr>
        <p:txBody>
          <a:bodyPr wrap="square" rtlCol="0">
            <a:spAutoFit/>
          </a:bodyPr>
          <a:lstStyle/>
          <a:p>
            <a:r>
              <a:rPr lang="fr-FR" sz="2400" b="1" dirty="0"/>
              <a:t>La phase complémentaire :</a:t>
            </a:r>
          </a:p>
          <a:p>
            <a:pPr marL="285750" indent="-285750" algn="l">
              <a:buFont typeface="Arial" panose="020B0604020202020204" pitchFamily="34" charset="0"/>
              <a:buChar char="•"/>
            </a:pPr>
            <a:r>
              <a:rPr lang="fr-FR" b="0" i="0" dirty="0">
                <a:solidFill>
                  <a:srgbClr val="3D566E"/>
                </a:solidFill>
                <a:effectLst/>
                <a:latin typeface="-apple-system"/>
              </a:rPr>
              <a:t>La phase complémentaire offre aux candidats la possibilité de formuler jusqu'à 10 nouveaux vœux pour des formations qui ont des places disponibles. Elle débute le 11 juin 2024. Réponses des formations demandées sous un délai de 8 jours.</a:t>
            </a:r>
          </a:p>
          <a:p>
            <a:pPr algn="l"/>
            <a:endParaRPr lang="fr-FR" dirty="0">
              <a:solidFill>
                <a:srgbClr val="3D566E"/>
              </a:solidFill>
              <a:latin typeface="-apple-system"/>
            </a:endParaRPr>
          </a:p>
          <a:p>
            <a:pPr marL="285750" indent="-285750">
              <a:buFont typeface="Arial" panose="020B0604020202020204" pitchFamily="34" charset="0"/>
              <a:buChar char="•"/>
            </a:pPr>
            <a:r>
              <a:rPr lang="fr-FR" b="1" i="0" dirty="0">
                <a:solidFill>
                  <a:srgbClr val="3D566E"/>
                </a:solidFill>
                <a:effectLst/>
                <a:latin typeface="-apple-system"/>
              </a:rPr>
              <a:t>Elle concerne en priorité les candidats qui n’ont pas reçu de proposition d’admission en phase principale</a:t>
            </a:r>
            <a:r>
              <a:rPr lang="fr-FR" b="0" i="0" dirty="0">
                <a:solidFill>
                  <a:srgbClr val="3D566E"/>
                </a:solidFill>
                <a:effectLst/>
                <a:latin typeface="-apple-system"/>
              </a:rPr>
              <a:t> : les candidats qui n’ont reçu que des réponses négatives à leurs vœux le 30 mai 2024 et les candidats qui sont « en liste d'attente » pour tous leurs vœux.</a:t>
            </a:r>
            <a:endParaRPr lang="fr-FR" dirty="0"/>
          </a:p>
        </p:txBody>
      </p:sp>
      <p:sp>
        <p:nvSpPr>
          <p:cNvPr id="9" name="Légende : flèche vers le bas 8">
            <a:extLst>
              <a:ext uri="{FF2B5EF4-FFF2-40B4-BE49-F238E27FC236}">
                <a16:creationId xmlns:a16="http://schemas.microsoft.com/office/drawing/2014/main" id="{ACF4CB27-26ED-442C-AA0A-72E3CEBD522F}"/>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0" name="Flèche : courbe vers le haut 9">
            <a:hlinkClick r:id="rId4" action="ppaction://hlinksldjump"/>
            <a:extLst>
              <a:ext uri="{FF2B5EF4-FFF2-40B4-BE49-F238E27FC236}">
                <a16:creationId xmlns:a16="http://schemas.microsoft.com/office/drawing/2014/main" id="{9C724033-BF34-4289-859A-8148CE127F9E}"/>
              </a:ext>
            </a:extLst>
          </p:cNvPr>
          <p:cNvSpPr/>
          <p:nvPr/>
        </p:nvSpPr>
        <p:spPr>
          <a:xfrm>
            <a:off x="8105193" y="6365261"/>
            <a:ext cx="547396" cy="25503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Espace réservé du numéro de diapositive 10">
            <a:extLst>
              <a:ext uri="{FF2B5EF4-FFF2-40B4-BE49-F238E27FC236}">
                <a16:creationId xmlns:a16="http://schemas.microsoft.com/office/drawing/2014/main" id="{8019F41B-9D0C-4918-ADF1-41828A7ABE19}"/>
              </a:ext>
            </a:extLst>
          </p:cNvPr>
          <p:cNvSpPr>
            <a:spLocks noGrp="1"/>
          </p:cNvSpPr>
          <p:nvPr>
            <p:ph type="sldNum" sz="quarter" idx="12"/>
          </p:nvPr>
        </p:nvSpPr>
        <p:spPr/>
        <p:txBody>
          <a:bodyPr/>
          <a:lstStyle/>
          <a:p>
            <a:fld id="{D1CFD267-97E7-42C3-B405-6B6F68CDB3BE}" type="slidenum">
              <a:rPr lang="fr-FR" smtClean="0"/>
              <a:t>24</a:t>
            </a:fld>
            <a:endParaRPr lang="fr-FR"/>
          </a:p>
        </p:txBody>
      </p:sp>
    </p:spTree>
    <p:extLst>
      <p:ext uri="{BB962C8B-B14F-4D97-AF65-F5344CB8AC3E}">
        <p14:creationId xmlns:p14="http://schemas.microsoft.com/office/powerpoint/2010/main" val="304595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845976" y="44435"/>
            <a:ext cx="7704572" cy="744841"/>
          </a:xfrm>
        </p:spPr>
        <p:txBody>
          <a:bodyPr>
            <a:noAutofit/>
          </a:bodyPr>
          <a:lstStyle/>
          <a:p>
            <a:r>
              <a:rPr lang="fr-FR" sz="3200" b="1" dirty="0"/>
              <a:t>Etape 3 : les inscriptions administratives</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7" name="Rectangle 6">
            <a:extLst>
              <a:ext uri="{FF2B5EF4-FFF2-40B4-BE49-F238E27FC236}">
                <a16:creationId xmlns:a16="http://schemas.microsoft.com/office/drawing/2014/main" id="{5F659DBB-6F87-48CD-BFCD-94B157DD5B1E}"/>
              </a:ext>
            </a:extLst>
          </p:cNvPr>
          <p:cNvSpPr/>
          <p:nvPr/>
        </p:nvSpPr>
        <p:spPr>
          <a:xfrm>
            <a:off x="144856" y="836712"/>
            <a:ext cx="8999144" cy="6093976"/>
          </a:xfrm>
          <a:prstGeom prst="rect">
            <a:avLst/>
          </a:prstGeom>
        </p:spPr>
        <p:txBody>
          <a:bodyPr wrap="square">
            <a:spAutoFit/>
          </a:bodyPr>
          <a:lstStyle/>
          <a:p>
            <a:pPr algn="ctr"/>
            <a:r>
              <a:rPr lang="fr-FR" dirty="0"/>
              <a:t>Après avoir accepté la proposition d’admission de son choix, le futur étudiant doit effectuer son inscription administrative dans l’établissement qu’il va intégrer </a:t>
            </a:r>
          </a:p>
          <a:p>
            <a:endParaRPr lang="fr-FR" dirty="0"/>
          </a:p>
          <a:p>
            <a:pPr marL="285750" indent="-285750">
              <a:buFont typeface="Wingdings" panose="05000000000000000000" pitchFamily="2" charset="2"/>
              <a:buChar char="Ø"/>
            </a:pPr>
            <a:r>
              <a:rPr lang="fr-FR" dirty="0"/>
              <a:t>Si vœu accepté de manière définitive pour une formation dans un établissement scolaire </a:t>
            </a:r>
            <a:r>
              <a:rPr lang="fr-FR" dirty="0">
                <a:solidFill>
                  <a:srgbClr val="FF0000"/>
                </a:solidFill>
              </a:rPr>
              <a:t>avant le 08 juillet 2024 </a:t>
            </a:r>
            <a:r>
              <a:rPr lang="fr-FR" dirty="0"/>
              <a:t>:</a:t>
            </a:r>
          </a:p>
          <a:p>
            <a:pPr marL="742950" lvl="1" indent="-285750">
              <a:buFont typeface="Wingdings" panose="05000000000000000000" pitchFamily="2" charset="2"/>
              <a:buChar char="Ø"/>
            </a:pPr>
            <a:r>
              <a:rPr lang="fr-FR" dirty="0"/>
              <a:t> inscription administrative avant le </a:t>
            </a:r>
            <a:r>
              <a:rPr lang="fr-FR" dirty="0">
                <a:solidFill>
                  <a:srgbClr val="FF0000"/>
                </a:solidFill>
              </a:rPr>
              <a:t>vendredi</a:t>
            </a:r>
            <a:r>
              <a:rPr lang="fr-FR" dirty="0"/>
              <a:t> </a:t>
            </a:r>
            <a:r>
              <a:rPr lang="fr-FR" dirty="0">
                <a:solidFill>
                  <a:srgbClr val="FF0000"/>
                </a:solidFill>
              </a:rPr>
              <a:t>12 juillet 2024 </a:t>
            </a:r>
            <a:r>
              <a:rPr lang="fr-FR" dirty="0"/>
              <a:t>(12h00) pour les inscriptions dans des </a:t>
            </a:r>
            <a:r>
              <a:rPr lang="fr-FR" b="1" dirty="0"/>
              <a:t>établissements scolaires </a:t>
            </a:r>
            <a:r>
              <a:rPr lang="fr-FR" dirty="0"/>
              <a:t>;</a:t>
            </a:r>
          </a:p>
          <a:p>
            <a:pPr lvl="1"/>
            <a:endParaRPr lang="fr-FR" dirty="0"/>
          </a:p>
          <a:p>
            <a:pPr marL="285750" indent="-285750">
              <a:buFont typeface="Wingdings" panose="05000000000000000000" pitchFamily="2" charset="2"/>
              <a:buChar char="Ø"/>
            </a:pPr>
            <a:r>
              <a:rPr lang="fr-FR" dirty="0"/>
              <a:t>Si vœu accepté de manière définitive pour une formation dans un établissement autre que  scolaire </a:t>
            </a:r>
            <a:r>
              <a:rPr lang="fr-FR" dirty="0">
                <a:solidFill>
                  <a:srgbClr val="FF0000"/>
                </a:solidFill>
              </a:rPr>
              <a:t>avant le 12 juillet 2024 </a:t>
            </a:r>
            <a:r>
              <a:rPr lang="fr-FR" dirty="0"/>
              <a:t>:</a:t>
            </a:r>
          </a:p>
          <a:p>
            <a:pPr marL="742950" lvl="1" indent="-285750">
              <a:buFont typeface="Wingdings" panose="05000000000000000000" pitchFamily="2" charset="2"/>
              <a:buChar char="Ø"/>
            </a:pPr>
            <a:r>
              <a:rPr lang="fr-FR" dirty="0"/>
              <a:t>inscription administrative avant le vendredi </a:t>
            </a:r>
            <a:r>
              <a:rPr lang="fr-FR" dirty="0">
                <a:solidFill>
                  <a:srgbClr val="FF0000"/>
                </a:solidFill>
              </a:rPr>
              <a:t>19 juillet 2024 </a:t>
            </a:r>
            <a:r>
              <a:rPr lang="fr-FR" dirty="0"/>
              <a:t>(12h00) pour les inscriptions dans les </a:t>
            </a:r>
            <a:r>
              <a:rPr lang="fr-FR" b="1" dirty="0"/>
              <a:t>autres établissements </a:t>
            </a:r>
            <a:r>
              <a:rPr lang="fr-FR" dirty="0"/>
              <a:t>;</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a:t>Si vœu accepté de manière définitive </a:t>
            </a:r>
            <a:r>
              <a:rPr lang="fr-FR" dirty="0">
                <a:solidFill>
                  <a:srgbClr val="FF0000"/>
                </a:solidFill>
              </a:rPr>
              <a:t>entre le 09 juillet et le 18 aout 2024</a:t>
            </a:r>
            <a:r>
              <a:rPr lang="fr-FR" dirty="0"/>
              <a:t>: inscription administrative avant le </a:t>
            </a:r>
            <a:r>
              <a:rPr lang="fr-FR" dirty="0">
                <a:solidFill>
                  <a:srgbClr val="FF0000"/>
                </a:solidFill>
              </a:rPr>
              <a:t>23 aout 2024 </a:t>
            </a:r>
            <a:r>
              <a:rPr lang="fr-FR" dirty="0"/>
              <a:t>(12h00)</a:t>
            </a:r>
          </a:p>
          <a:p>
            <a:pPr marL="285750" indent="-285750">
              <a:buFont typeface="Wingdings" panose="05000000000000000000" pitchFamily="2" charset="2"/>
              <a:buChar char="Ø"/>
            </a:pPr>
            <a:endParaRPr lang="fr-FR" b="1" dirty="0"/>
          </a:p>
          <a:p>
            <a:pPr algn="ctr"/>
            <a:r>
              <a:rPr lang="fr-FR" b="1" dirty="0"/>
              <a:t>NE PAS S’INSCRIRE DANS LES TEMPS ET MODALITES PREVUS PAR LA FORMATION PEUT ETRE CONSIDERE COMME UNE DEMISISON ET ENTRAINER LA PERTE DE LA PROPOSITION D’ADMISSION</a:t>
            </a:r>
            <a:endParaRPr lang="fr-FR" dirty="0"/>
          </a:p>
          <a:p>
            <a:pPr algn="ctr"/>
            <a:r>
              <a:rPr lang="fr-FR" sz="1600" dirty="0"/>
              <a:t>Si le futur étudiant </a:t>
            </a:r>
            <a:r>
              <a:rPr lang="fr-FR" sz="1600" b="1" dirty="0"/>
              <a:t>s’inscrit dans un établissement proposant des formations en dehors de </a:t>
            </a:r>
            <a:r>
              <a:rPr lang="fr-FR" sz="1600" b="1" dirty="0" err="1"/>
              <a:t>Parcoursup</a:t>
            </a:r>
            <a:r>
              <a:rPr lang="fr-FR" sz="1600" dirty="0"/>
              <a:t>, il doit </a:t>
            </a:r>
            <a:r>
              <a:rPr lang="fr-FR" sz="1600" b="1" dirty="0"/>
              <a:t>obligatoirement télécharger sur la plateforme </a:t>
            </a:r>
            <a:r>
              <a:rPr lang="fr-FR" sz="1600" dirty="0"/>
              <a:t>une </a:t>
            </a:r>
            <a:r>
              <a:rPr lang="fr-FR" sz="1600" b="1" dirty="0"/>
              <a:t>attestation de désinscription </a:t>
            </a:r>
            <a:r>
              <a:rPr lang="fr-FR" sz="1600" dirty="0"/>
              <a:t>ou de </a:t>
            </a:r>
            <a:r>
              <a:rPr lang="fr-FR" sz="1600" b="1" dirty="0"/>
              <a:t>non inscription </a:t>
            </a:r>
            <a:r>
              <a:rPr lang="fr-FR" sz="1600" dirty="0"/>
              <a:t>sur </a:t>
            </a:r>
            <a:r>
              <a:rPr lang="fr-FR" sz="1600" dirty="0" err="1"/>
              <a:t>Parcoursup</a:t>
            </a:r>
            <a:endParaRPr lang="fr-FR" sz="1600" dirty="0"/>
          </a:p>
        </p:txBody>
      </p:sp>
      <p:sp>
        <p:nvSpPr>
          <p:cNvPr id="6" name="Légende : flèche vers le bas 5">
            <a:extLst>
              <a:ext uri="{FF2B5EF4-FFF2-40B4-BE49-F238E27FC236}">
                <a16:creationId xmlns:a16="http://schemas.microsoft.com/office/drawing/2014/main" id="{75029DF4-B6EC-4839-B54B-5AE8AFA0FBD2}"/>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CA872282-820A-4BAE-AE9B-F952A12E0BB9}"/>
              </a:ext>
            </a:extLst>
          </p:cNvPr>
          <p:cNvSpPr>
            <a:spLocks noGrp="1"/>
          </p:cNvSpPr>
          <p:nvPr>
            <p:ph type="sldNum" sz="quarter" idx="12"/>
          </p:nvPr>
        </p:nvSpPr>
        <p:spPr/>
        <p:txBody>
          <a:bodyPr/>
          <a:lstStyle/>
          <a:p>
            <a:fld id="{D1CFD267-97E7-42C3-B405-6B6F68CDB3BE}" type="slidenum">
              <a:rPr lang="fr-FR" smtClean="0"/>
              <a:t>25</a:t>
            </a:fld>
            <a:endParaRPr lang="fr-FR"/>
          </a:p>
        </p:txBody>
      </p:sp>
    </p:spTree>
    <p:extLst>
      <p:ext uri="{BB962C8B-B14F-4D97-AF65-F5344CB8AC3E}">
        <p14:creationId xmlns:p14="http://schemas.microsoft.com/office/powerpoint/2010/main" val="265992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1" end="1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Une image contenant bâtiment, extérieur, banc, maison&#10;&#10;Description générée automatiquement">
            <a:extLst>
              <a:ext uri="{FF2B5EF4-FFF2-40B4-BE49-F238E27FC236}">
                <a16:creationId xmlns:a16="http://schemas.microsoft.com/office/drawing/2014/main" id="{2060C974-2702-44B1-84B3-B078BE1C1E91}"/>
              </a:ext>
            </a:extLst>
          </p:cNvPr>
          <p:cNvPicPr>
            <a:picLocks noChangeAspect="1"/>
          </p:cNvPicPr>
          <p:nvPr/>
        </p:nvPicPr>
        <p:blipFill>
          <a:blip r:embed="rId2">
            <a:alphaModFix amt="35000"/>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tretch>
            <a:fillRect/>
          </a:stretch>
        </p:blipFill>
        <p:spPr>
          <a:xfrm>
            <a:off x="-93306" y="45720"/>
            <a:ext cx="9144000" cy="6812280"/>
          </a:xfrm>
          <a:prstGeom prst="rect">
            <a:avLst/>
          </a:prstGeom>
          <a:effectLst>
            <a:softEdge rad="317500"/>
          </a:effectLst>
        </p:spPr>
      </p:pic>
      <p:pic>
        <p:nvPicPr>
          <p:cNvPr id="3" name="Image 2" descr="Une image contenant intérieur, assis, sombre, table&#10;&#10;Description générée automatiquement">
            <a:extLst>
              <a:ext uri="{FF2B5EF4-FFF2-40B4-BE49-F238E27FC236}">
                <a16:creationId xmlns:a16="http://schemas.microsoft.com/office/drawing/2014/main" id="{731DD073-2C9E-45C9-8C4D-0290F2ED3C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58DF904D-C210-4853-BE61-919BCA53E3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10" name="ZoneTexte 9">
            <a:extLst>
              <a:ext uri="{FF2B5EF4-FFF2-40B4-BE49-F238E27FC236}">
                <a16:creationId xmlns:a16="http://schemas.microsoft.com/office/drawing/2014/main" id="{58202DFB-4B7E-4D1A-A740-D579F45647B2}"/>
              </a:ext>
            </a:extLst>
          </p:cNvPr>
          <p:cNvSpPr txBox="1"/>
          <p:nvPr/>
        </p:nvSpPr>
        <p:spPr>
          <a:xfrm>
            <a:off x="230760" y="1088627"/>
            <a:ext cx="7993430" cy="3539430"/>
          </a:xfrm>
          <a:prstGeom prst="rect">
            <a:avLst/>
          </a:prstGeom>
          <a:noFill/>
        </p:spPr>
        <p:txBody>
          <a:bodyPr wrap="square" rtlCol="0">
            <a:spAutoFit/>
          </a:bodyPr>
          <a:lstStyle/>
          <a:p>
            <a:pPr algn="ctr"/>
            <a:r>
              <a:rPr lang="fr-FR" sz="2800" b="1" dirty="0"/>
              <a:t>Informations regroupées sur le site internet du lycée</a:t>
            </a:r>
          </a:p>
          <a:p>
            <a:pPr algn="ctr"/>
            <a:r>
              <a:rPr lang="fr-FR" sz="2800" b="1" dirty="0"/>
              <a:t>Article « l’orientation PARCOURSUP »</a:t>
            </a:r>
          </a:p>
          <a:p>
            <a:pPr algn="ctr"/>
            <a:endParaRPr lang="fr-FR" sz="2800" b="1" dirty="0"/>
          </a:p>
          <a:p>
            <a:pPr algn="ctr"/>
            <a:endParaRPr lang="fr-FR" sz="2800" b="1" dirty="0"/>
          </a:p>
          <a:p>
            <a:pPr algn="ctr"/>
            <a:endParaRPr lang="fr-FR" sz="2800" b="1" dirty="0"/>
          </a:p>
          <a:p>
            <a:pPr algn="ctr"/>
            <a:r>
              <a:rPr lang="fr-FR" sz="2800" b="1" dirty="0">
                <a:hlinkClick r:id="rId6"/>
              </a:rPr>
              <a:t>https://lycee-berthollet-annecy.web.ac-grenoble.fr/lorientation/lorientation-parcoursup</a:t>
            </a:r>
            <a:r>
              <a:rPr lang="fr-FR" sz="2800" b="1" dirty="0"/>
              <a:t> </a:t>
            </a:r>
          </a:p>
          <a:p>
            <a:pPr algn="ctr"/>
            <a:endParaRPr lang="fr-FR" sz="2800" b="1" dirty="0"/>
          </a:p>
        </p:txBody>
      </p:sp>
      <p:sp>
        <p:nvSpPr>
          <p:cNvPr id="4" name="Espace réservé du numéro de diapositive 3">
            <a:extLst>
              <a:ext uri="{FF2B5EF4-FFF2-40B4-BE49-F238E27FC236}">
                <a16:creationId xmlns:a16="http://schemas.microsoft.com/office/drawing/2014/main" id="{178279C3-FD05-43CB-993B-AE655C3D8A7C}"/>
              </a:ext>
            </a:extLst>
          </p:cNvPr>
          <p:cNvSpPr>
            <a:spLocks noGrp="1"/>
          </p:cNvSpPr>
          <p:nvPr>
            <p:ph type="sldNum" sz="quarter" idx="12"/>
          </p:nvPr>
        </p:nvSpPr>
        <p:spPr/>
        <p:txBody>
          <a:bodyPr/>
          <a:lstStyle/>
          <a:p>
            <a:fld id="{D1CFD267-97E7-42C3-B405-6B6F68CDB3BE}" type="slidenum">
              <a:rPr lang="fr-FR" smtClean="0"/>
              <a:t>26</a:t>
            </a:fld>
            <a:endParaRPr lang="fr-FR"/>
          </a:p>
        </p:txBody>
      </p:sp>
      <p:sp>
        <p:nvSpPr>
          <p:cNvPr id="7" name="ZoneTexte 6">
            <a:extLst>
              <a:ext uri="{FF2B5EF4-FFF2-40B4-BE49-F238E27FC236}">
                <a16:creationId xmlns:a16="http://schemas.microsoft.com/office/drawing/2014/main" id="{43E7255B-8A7D-4ED8-BEA9-2F5E8EA22EA3}"/>
              </a:ext>
            </a:extLst>
          </p:cNvPr>
          <p:cNvSpPr txBox="1"/>
          <p:nvPr/>
        </p:nvSpPr>
        <p:spPr>
          <a:xfrm>
            <a:off x="426254" y="5147744"/>
            <a:ext cx="7993430" cy="523220"/>
          </a:xfrm>
          <a:prstGeom prst="rect">
            <a:avLst/>
          </a:prstGeom>
          <a:noFill/>
        </p:spPr>
        <p:txBody>
          <a:bodyPr wrap="square" rtlCol="0">
            <a:spAutoFit/>
          </a:bodyPr>
          <a:lstStyle/>
          <a:p>
            <a:pPr algn="ctr"/>
            <a:r>
              <a:rPr lang="fr-FR" sz="2800" b="1" dirty="0"/>
              <a:t>Merci pour votre attention</a:t>
            </a:r>
          </a:p>
        </p:txBody>
      </p:sp>
    </p:spTree>
    <p:extLst>
      <p:ext uri="{BB962C8B-B14F-4D97-AF65-F5344CB8AC3E}">
        <p14:creationId xmlns:p14="http://schemas.microsoft.com/office/powerpoint/2010/main" val="313727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845976" y="44435"/>
            <a:ext cx="7704572" cy="744841"/>
          </a:xfrm>
        </p:spPr>
        <p:txBody>
          <a:bodyPr>
            <a:noAutofit/>
          </a:bodyPr>
          <a:lstStyle/>
          <a:p>
            <a:pPr algn="r"/>
            <a:r>
              <a:rPr lang="fr-FR" sz="3200" b="1" dirty="0"/>
              <a:t>Memo élèves </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6" name="Légende : flèche vers le bas 5">
            <a:extLst>
              <a:ext uri="{FF2B5EF4-FFF2-40B4-BE49-F238E27FC236}">
                <a16:creationId xmlns:a16="http://schemas.microsoft.com/office/drawing/2014/main" id="{75029DF4-B6EC-4839-B54B-5AE8AFA0FBD2}"/>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CA872282-820A-4BAE-AE9B-F952A12E0BB9}"/>
              </a:ext>
            </a:extLst>
          </p:cNvPr>
          <p:cNvSpPr>
            <a:spLocks noGrp="1"/>
          </p:cNvSpPr>
          <p:nvPr>
            <p:ph type="sldNum" sz="quarter" idx="12"/>
          </p:nvPr>
        </p:nvSpPr>
        <p:spPr/>
        <p:txBody>
          <a:bodyPr/>
          <a:lstStyle/>
          <a:p>
            <a:fld id="{D1CFD267-97E7-42C3-B405-6B6F68CDB3BE}" type="slidenum">
              <a:rPr lang="fr-FR" smtClean="0"/>
              <a:t>27</a:t>
            </a:fld>
            <a:endParaRPr lang="fr-FR"/>
          </a:p>
        </p:txBody>
      </p:sp>
      <p:pic>
        <p:nvPicPr>
          <p:cNvPr id="9" name="Image 8" descr="Une image contenant texte, capture d’écran, Police, nombre&#10;&#10;Description générée automatiquement">
            <a:extLst>
              <a:ext uri="{FF2B5EF4-FFF2-40B4-BE49-F238E27FC236}">
                <a16:creationId xmlns:a16="http://schemas.microsoft.com/office/drawing/2014/main" id="{096F6DB5-379C-6060-FC5D-0CCDAB7A050F}"/>
              </a:ext>
            </a:extLst>
          </p:cNvPr>
          <p:cNvPicPr>
            <a:picLocks noChangeAspect="1"/>
          </p:cNvPicPr>
          <p:nvPr/>
        </p:nvPicPr>
        <p:blipFill rotWithShape="1">
          <a:blip r:embed="rId4">
            <a:extLst>
              <a:ext uri="{28A0092B-C50C-407E-A947-70E740481C1C}">
                <a14:useLocalDpi xmlns:a14="http://schemas.microsoft.com/office/drawing/2010/main" val="0"/>
              </a:ext>
            </a:extLst>
          </a:blip>
          <a:srcRect l="6622" t="1387" r="3165" b="5190"/>
          <a:stretch/>
        </p:blipFill>
        <p:spPr>
          <a:xfrm>
            <a:off x="1661082" y="279717"/>
            <a:ext cx="4373880" cy="6406963"/>
          </a:xfrm>
          <a:prstGeom prst="rect">
            <a:avLst/>
          </a:prstGeom>
        </p:spPr>
      </p:pic>
      <p:sp>
        <p:nvSpPr>
          <p:cNvPr id="10" name="Flèche : courbe vers le haut 9">
            <a:hlinkClick r:id="rId5" action="ppaction://hlinksldjump"/>
            <a:extLst>
              <a:ext uri="{FF2B5EF4-FFF2-40B4-BE49-F238E27FC236}">
                <a16:creationId xmlns:a16="http://schemas.microsoft.com/office/drawing/2014/main" id="{2A9C0D50-2911-5459-28BA-BF435296A693}"/>
              </a:ext>
            </a:extLst>
          </p:cNvPr>
          <p:cNvSpPr/>
          <p:nvPr/>
        </p:nvSpPr>
        <p:spPr>
          <a:xfrm>
            <a:off x="7200900" y="5829300"/>
            <a:ext cx="678180" cy="304800"/>
          </a:xfrm>
          <a:prstGeom prst="curved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66190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865076" y="255999"/>
            <a:ext cx="7704572" cy="744841"/>
          </a:xfrm>
        </p:spPr>
        <p:txBody>
          <a:bodyPr>
            <a:noAutofit/>
          </a:bodyPr>
          <a:lstStyle/>
          <a:p>
            <a:r>
              <a:rPr lang="fr-FR" sz="3200" b="1" dirty="0"/>
              <a:t>Notion de secteur  géographique 1/2</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6" name="ZoneTexte 5">
            <a:extLst>
              <a:ext uri="{FF2B5EF4-FFF2-40B4-BE49-F238E27FC236}">
                <a16:creationId xmlns:a16="http://schemas.microsoft.com/office/drawing/2014/main" id="{F3377E65-3A71-4DCF-BC21-7FE16F1A5DA6}"/>
              </a:ext>
            </a:extLst>
          </p:cNvPr>
          <p:cNvSpPr txBox="1"/>
          <p:nvPr/>
        </p:nvSpPr>
        <p:spPr>
          <a:xfrm>
            <a:off x="317526" y="1256839"/>
            <a:ext cx="8529748" cy="3416320"/>
          </a:xfrm>
          <a:prstGeom prst="rect">
            <a:avLst/>
          </a:prstGeom>
          <a:noFill/>
        </p:spPr>
        <p:txBody>
          <a:bodyPr wrap="square" rtlCol="0">
            <a:spAutoFit/>
          </a:bodyPr>
          <a:lstStyle/>
          <a:p>
            <a:r>
              <a:rPr lang="fr-FR" dirty="0"/>
              <a:t>Le secteur géographique dépend de l'adresse de votre domicile renseignée lors de votre inscription sur Parcoursup. Si vous êtes scolarisé en terminale, </a:t>
            </a:r>
            <a:r>
              <a:rPr lang="fr-FR" b="1" dirty="0"/>
              <a:t>le secteur géographique dépend de l’adresse du domicile de vos représentants légaux en général pré-renseignée lors de l'inscription sur Parcoursup, par votre établissement scolaire</a:t>
            </a:r>
            <a:r>
              <a:rPr lang="fr-FR" dirty="0"/>
              <a:t>. Les adresses de vos deux représentants légaux sont prises en compte lorsque ces adresses ne sont pas situées dans le même secteur.</a:t>
            </a:r>
          </a:p>
          <a:p>
            <a:endParaRPr lang="fr-FR" dirty="0"/>
          </a:p>
          <a:p>
            <a:r>
              <a:rPr lang="fr-FR" dirty="0"/>
              <a:t>Si un changement intervient dans votre situation familiale en cours d’année, signalez-le à votre chef d’établissement pour que votre ou vos nouvelles adresses soient prises en compte. Les demandes de dérogations peuvent être faites jusqu’aux mercredi 15 mai 2024,</a:t>
            </a:r>
          </a:p>
          <a:p>
            <a:pPr marL="0" lvl="1">
              <a:buFont typeface="Wingdings" panose="05000000000000000000" pitchFamily="2" charset="2"/>
              <a:buChar char="Ø"/>
            </a:pPr>
            <a:endParaRPr lang="fr-FR" dirty="0"/>
          </a:p>
        </p:txBody>
      </p:sp>
      <p:sp>
        <p:nvSpPr>
          <p:cNvPr id="9" name="Légende : flèche vers le bas 8">
            <a:extLst>
              <a:ext uri="{FF2B5EF4-FFF2-40B4-BE49-F238E27FC236}">
                <a16:creationId xmlns:a16="http://schemas.microsoft.com/office/drawing/2014/main" id="{40FF5B5B-C60E-4743-B7B0-7EA0A01D2C5B}"/>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26D0E51F-A4DA-404F-805C-A5769486804E}"/>
              </a:ext>
            </a:extLst>
          </p:cNvPr>
          <p:cNvSpPr>
            <a:spLocks noGrp="1"/>
          </p:cNvSpPr>
          <p:nvPr>
            <p:ph type="sldNum" sz="quarter" idx="12"/>
          </p:nvPr>
        </p:nvSpPr>
        <p:spPr/>
        <p:txBody>
          <a:bodyPr/>
          <a:lstStyle/>
          <a:p>
            <a:fld id="{D1CFD267-97E7-42C3-B405-6B6F68CDB3BE}" type="slidenum">
              <a:rPr lang="fr-FR" smtClean="0"/>
              <a:t>28</a:t>
            </a:fld>
            <a:endParaRPr lang="fr-FR"/>
          </a:p>
        </p:txBody>
      </p:sp>
      <mc:AlternateContent xmlns:mc="http://schemas.openxmlformats.org/markup-compatibility/2006" xmlns:pslz="http://schemas.microsoft.com/office/powerpoint/2016/slidezoom">
        <mc:Choice Requires="pslz">
          <p:graphicFrame>
            <p:nvGraphicFramePr>
              <p:cNvPr id="11" name="Zoom de diapositive 10">
                <a:extLst>
                  <a:ext uri="{FF2B5EF4-FFF2-40B4-BE49-F238E27FC236}">
                    <a16:creationId xmlns:a16="http://schemas.microsoft.com/office/drawing/2014/main" id="{38CAA99A-864D-4EAE-89A2-C1E1739230E3}"/>
                  </a:ext>
                </a:extLst>
              </p:cNvPr>
              <p:cNvGraphicFramePr>
                <a:graphicFrameLocks noChangeAspect="1"/>
              </p:cNvGraphicFramePr>
              <p:nvPr>
                <p:extLst>
                  <p:ext uri="{D42A27DB-BD31-4B8C-83A1-F6EECF244321}">
                    <p14:modId xmlns:p14="http://schemas.microsoft.com/office/powerpoint/2010/main" val="2115433984"/>
                  </p:ext>
                </p:extLst>
              </p:nvPr>
            </p:nvGraphicFramePr>
            <p:xfrm>
              <a:off x="3706472" y="4969379"/>
              <a:ext cx="1849296" cy="1386972"/>
            </p:xfrm>
            <a:graphic>
              <a:graphicData uri="http://schemas.microsoft.com/office/powerpoint/2016/slidezoom">
                <pslz:sldZm>
                  <pslz:sldZmObj sldId="304" cId="1564168195">
                    <pslz:zmPr id="{4B872417-4BFB-42F9-B79B-0FF8AB329FC2}" returnToParent="0" transitionDur="1000">
                      <p166:blipFill xmlns:p166="http://schemas.microsoft.com/office/powerpoint/2016/6/main">
                        <a:blip r:embed="rId4"/>
                        <a:stretch>
                          <a:fillRect/>
                        </a:stretch>
                      </p166:blipFill>
                      <p166:spPr xmlns:p166="http://schemas.microsoft.com/office/powerpoint/2016/6/main">
                        <a:xfrm>
                          <a:off x="0" y="0"/>
                          <a:ext cx="1849296" cy="1386972"/>
                        </a:xfrm>
                        <a:prstGeom prst="rect">
                          <a:avLst/>
                        </a:prstGeom>
                        <a:ln w="3175">
                          <a:solidFill>
                            <a:prstClr val="ltGray"/>
                          </a:solidFill>
                        </a:ln>
                      </p166:spPr>
                    </pslz:zmPr>
                  </pslz:sldZmObj>
                </pslz:sldZm>
              </a:graphicData>
            </a:graphic>
          </p:graphicFrame>
        </mc:Choice>
        <mc:Fallback xmlns="">
          <p:pic>
            <p:nvPicPr>
              <p:cNvPr id="11" name="Zoom de diapositive 10">
                <a:hlinkClick r:id="rId5" action="ppaction://hlinksldjump"/>
                <a:extLst>
                  <a:ext uri="{FF2B5EF4-FFF2-40B4-BE49-F238E27FC236}">
                    <a16:creationId xmlns:a16="http://schemas.microsoft.com/office/drawing/2014/main" id="{38CAA99A-864D-4EAE-89A2-C1E1739230E3}"/>
                  </a:ext>
                </a:extLst>
              </p:cNvPr>
              <p:cNvPicPr>
                <a:picLocks noGrp="1" noRot="1" noChangeAspect="1" noMove="1" noResize="1" noEditPoints="1" noAdjustHandles="1" noChangeArrowheads="1" noChangeShapeType="1"/>
              </p:cNvPicPr>
              <p:nvPr/>
            </p:nvPicPr>
            <p:blipFill>
              <a:blip r:embed="rId6"/>
              <a:stretch>
                <a:fillRect/>
              </a:stretch>
            </p:blipFill>
            <p:spPr>
              <a:xfrm>
                <a:off x="3706472" y="4969379"/>
                <a:ext cx="1849296" cy="1386972"/>
              </a:xfrm>
              <a:prstGeom prst="rect">
                <a:avLst/>
              </a:prstGeom>
              <a:ln w="3175">
                <a:solidFill>
                  <a:prstClr val="ltGray"/>
                </a:solidFill>
              </a:ln>
            </p:spPr>
          </p:pic>
        </mc:Fallback>
      </mc:AlternateContent>
    </p:spTree>
    <p:extLst>
      <p:ext uri="{BB962C8B-B14F-4D97-AF65-F5344CB8AC3E}">
        <p14:creationId xmlns:p14="http://schemas.microsoft.com/office/powerpoint/2010/main" val="232106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865076" y="0"/>
            <a:ext cx="7704572" cy="744841"/>
          </a:xfrm>
        </p:spPr>
        <p:txBody>
          <a:bodyPr>
            <a:noAutofit/>
          </a:bodyPr>
          <a:lstStyle/>
          <a:p>
            <a:r>
              <a:rPr lang="fr-FR" sz="3200" b="1" dirty="0"/>
              <a:t>Notion de secteur  géographique 2/2</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6" name="ZoneTexte 5">
            <a:extLst>
              <a:ext uri="{FF2B5EF4-FFF2-40B4-BE49-F238E27FC236}">
                <a16:creationId xmlns:a16="http://schemas.microsoft.com/office/drawing/2014/main" id="{F3377E65-3A71-4DCF-BC21-7FE16F1A5DA6}"/>
              </a:ext>
            </a:extLst>
          </p:cNvPr>
          <p:cNvSpPr txBox="1"/>
          <p:nvPr/>
        </p:nvSpPr>
        <p:spPr>
          <a:xfrm>
            <a:off x="317526" y="1256839"/>
            <a:ext cx="8529748" cy="3970318"/>
          </a:xfrm>
          <a:prstGeom prst="rect">
            <a:avLst/>
          </a:prstGeom>
          <a:noFill/>
        </p:spPr>
        <p:txBody>
          <a:bodyPr wrap="square" rtlCol="0">
            <a:spAutoFit/>
          </a:bodyPr>
          <a:lstStyle/>
          <a:p>
            <a:r>
              <a:rPr lang="fr-FR" dirty="0"/>
              <a:t>Outre les candidats ayant leur domicile dans l'académie - qui constitue dans l'essentiel des cas le secteur géographique de recrutement - , sont également considérés comme « </a:t>
            </a:r>
            <a:r>
              <a:rPr lang="fr-FR" b="1" dirty="0"/>
              <a:t>résidant dans l’académie </a:t>
            </a:r>
            <a:r>
              <a:rPr lang="fr-FR" dirty="0"/>
              <a:t>» où se situe la licence demandée :</a:t>
            </a:r>
          </a:p>
          <a:p>
            <a:endParaRPr lang="fr-FR" dirty="0"/>
          </a:p>
          <a:p>
            <a:pPr marL="285750" indent="-285750">
              <a:buFont typeface="Arial" panose="020B0604020202020204" pitchFamily="34" charset="0"/>
              <a:buChar char="•"/>
            </a:pPr>
            <a:r>
              <a:rPr lang="fr-FR" b="1" dirty="0"/>
              <a:t>les candidats qui souhaitent accéder à une mention de licence qui n’est pas dispensée dans leur académie de résidence. (l'exception n'est pas applicable pour PASS, deux modalités d'accès aux études de santé étant prévues)</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les candidats ressortissants français ou ressortissants d’un État membre de l’Union européenne qui sont établis hors de France</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les candidats préparant ou ayant obtenu le baccalauréat français dans un centre d’examen à l’étranger</a:t>
            </a:r>
          </a:p>
          <a:p>
            <a:pPr marL="0" lvl="1">
              <a:buFont typeface="Wingdings" panose="05000000000000000000" pitchFamily="2" charset="2"/>
              <a:buChar char="Ø"/>
            </a:pPr>
            <a:endParaRPr lang="fr-FR" dirty="0"/>
          </a:p>
        </p:txBody>
      </p:sp>
      <p:sp>
        <p:nvSpPr>
          <p:cNvPr id="7" name="Flèche : courbe vers le haut 6">
            <a:hlinkClick r:id="rId4" action="ppaction://hlinksldjump"/>
            <a:extLst>
              <a:ext uri="{FF2B5EF4-FFF2-40B4-BE49-F238E27FC236}">
                <a16:creationId xmlns:a16="http://schemas.microsoft.com/office/drawing/2014/main" id="{2FE956C1-D441-4D18-AEF5-99AFA8AC2561}"/>
              </a:ext>
            </a:extLst>
          </p:cNvPr>
          <p:cNvSpPr/>
          <p:nvPr/>
        </p:nvSpPr>
        <p:spPr>
          <a:xfrm>
            <a:off x="7340082" y="6170645"/>
            <a:ext cx="547396" cy="25503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Légende : flèche vers le bas 8">
            <a:extLst>
              <a:ext uri="{FF2B5EF4-FFF2-40B4-BE49-F238E27FC236}">
                <a16:creationId xmlns:a16="http://schemas.microsoft.com/office/drawing/2014/main" id="{40FF5B5B-C60E-4743-B7B0-7EA0A01D2C5B}"/>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26D0E51F-A4DA-404F-805C-A5769486804E}"/>
              </a:ext>
            </a:extLst>
          </p:cNvPr>
          <p:cNvSpPr>
            <a:spLocks noGrp="1"/>
          </p:cNvSpPr>
          <p:nvPr>
            <p:ph type="sldNum" sz="quarter" idx="12"/>
          </p:nvPr>
        </p:nvSpPr>
        <p:spPr/>
        <p:txBody>
          <a:bodyPr/>
          <a:lstStyle/>
          <a:p>
            <a:fld id="{D1CFD267-97E7-42C3-B405-6B6F68CDB3BE}" type="slidenum">
              <a:rPr lang="fr-FR" smtClean="0"/>
              <a:t>29</a:t>
            </a:fld>
            <a:endParaRPr lang="fr-FR"/>
          </a:p>
        </p:txBody>
      </p:sp>
    </p:spTree>
    <p:extLst>
      <p:ext uri="{BB962C8B-B14F-4D97-AF65-F5344CB8AC3E}">
        <p14:creationId xmlns:p14="http://schemas.microsoft.com/office/powerpoint/2010/main" val="156416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6" name="Titre 1">
            <a:extLst>
              <a:ext uri="{FF2B5EF4-FFF2-40B4-BE49-F238E27FC236}">
                <a16:creationId xmlns:a16="http://schemas.microsoft.com/office/drawing/2014/main" id="{B80C3142-068F-47BE-B8C8-A389158D0289}"/>
              </a:ext>
            </a:extLst>
          </p:cNvPr>
          <p:cNvSpPr txBox="1">
            <a:spLocks/>
          </p:cNvSpPr>
          <p:nvPr/>
        </p:nvSpPr>
        <p:spPr>
          <a:xfrm>
            <a:off x="685800" y="139577"/>
            <a:ext cx="7772400" cy="744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sz="2800" b="1" dirty="0"/>
          </a:p>
        </p:txBody>
      </p:sp>
      <p:sp>
        <p:nvSpPr>
          <p:cNvPr id="3" name="Titre 2">
            <a:extLst>
              <a:ext uri="{FF2B5EF4-FFF2-40B4-BE49-F238E27FC236}">
                <a16:creationId xmlns:a16="http://schemas.microsoft.com/office/drawing/2014/main" id="{7C1A5BE8-59FF-4025-A674-3AAE88C6122D}"/>
              </a:ext>
            </a:extLst>
          </p:cNvPr>
          <p:cNvSpPr>
            <a:spLocks noGrp="1"/>
          </p:cNvSpPr>
          <p:nvPr>
            <p:ph type="ctrTitle"/>
          </p:nvPr>
        </p:nvSpPr>
        <p:spPr>
          <a:xfrm>
            <a:off x="377306" y="-172881"/>
            <a:ext cx="8173242" cy="966689"/>
          </a:xfrm>
        </p:spPr>
        <p:txBody>
          <a:bodyPr>
            <a:normAutofit/>
          </a:bodyPr>
          <a:lstStyle/>
          <a:p>
            <a:pPr marL="800100" lvl="1" indent="-342900">
              <a:buFont typeface="+mj-lt"/>
              <a:buAutoNum type="arabicPeriod"/>
            </a:pPr>
            <a:r>
              <a:rPr lang="fr-FR" b="1" dirty="0"/>
              <a:t>Présentation générale du dispositif PARCOURSUP et calendrier </a:t>
            </a:r>
          </a:p>
        </p:txBody>
      </p:sp>
      <p:sp>
        <p:nvSpPr>
          <p:cNvPr id="10" name="ZoneTexte 2">
            <a:extLst>
              <a:ext uri="{FF2B5EF4-FFF2-40B4-BE49-F238E27FC236}">
                <a16:creationId xmlns:a16="http://schemas.microsoft.com/office/drawing/2014/main" id="{FEC9AC3C-382C-42D0-803B-5B7118E12ADF}"/>
              </a:ext>
            </a:extLst>
          </p:cNvPr>
          <p:cNvSpPr/>
          <p:nvPr/>
        </p:nvSpPr>
        <p:spPr>
          <a:xfrm>
            <a:off x="6008760" y="2731320"/>
            <a:ext cx="241524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FR" sz="1800" b="0" i="0" u="none" strike="noStrike" kern="1200" spc="0">
                <a:ln>
                  <a:noFill/>
                </a:ln>
                <a:solidFill>
                  <a:srgbClr val="000000"/>
                </a:solidFill>
                <a:latin typeface="Arial" pitchFamily="18"/>
                <a:ea typeface="Microsoft YaHei" pitchFamily="2"/>
                <a:cs typeface="Arial" pitchFamily="2"/>
              </a:rPr>
              <a:t>Demande des élèves</a:t>
            </a:r>
          </a:p>
        </p:txBody>
      </p:sp>
      <p:sp>
        <p:nvSpPr>
          <p:cNvPr id="11" name="ZoneTexte 3">
            <a:extLst>
              <a:ext uri="{FF2B5EF4-FFF2-40B4-BE49-F238E27FC236}">
                <a16:creationId xmlns:a16="http://schemas.microsoft.com/office/drawing/2014/main" id="{B6C9C823-A0F1-41C9-BAD2-27594886DB71}"/>
              </a:ext>
            </a:extLst>
          </p:cNvPr>
          <p:cNvSpPr/>
          <p:nvPr/>
        </p:nvSpPr>
        <p:spPr>
          <a:xfrm>
            <a:off x="5626079" y="1614600"/>
            <a:ext cx="3085920" cy="639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FR" sz="1800" b="0" i="0" u="none" strike="noStrike" kern="1200" spc="0">
                <a:ln>
                  <a:noFill/>
                </a:ln>
                <a:solidFill>
                  <a:srgbClr val="000000"/>
                </a:solidFill>
                <a:latin typeface="Arial" pitchFamily="18"/>
                <a:ea typeface="Microsoft YaHei" pitchFamily="2"/>
                <a:cs typeface="Arial" pitchFamily="2"/>
              </a:rPr>
              <a:t>Offres de formation</a:t>
            </a:r>
          </a:p>
          <a:p>
            <a:pPr marL="0" marR="0" lvl="0" indent="0" algn="ctr" rtl="0" hangingPunct="1">
              <a:lnSpc>
                <a:spcPct val="100000"/>
              </a:lnSpc>
              <a:spcBef>
                <a:spcPts val="0"/>
              </a:spcBef>
              <a:spcAft>
                <a:spcPts val="0"/>
              </a:spcAft>
              <a:buNone/>
              <a:tabLst/>
              <a:defRPr sz="1800"/>
            </a:pPr>
            <a:r>
              <a:rPr lang="fr-FR" sz="1800" b="0" i="0" u="none" strike="noStrike" kern="1200" spc="0">
                <a:ln>
                  <a:noFill/>
                </a:ln>
                <a:solidFill>
                  <a:srgbClr val="000000"/>
                </a:solidFill>
                <a:latin typeface="Arial" pitchFamily="18"/>
                <a:ea typeface="Microsoft YaHei" pitchFamily="2"/>
                <a:cs typeface="Arial" pitchFamily="2"/>
              </a:rPr>
              <a:t>Établissements du supérieur</a:t>
            </a:r>
          </a:p>
        </p:txBody>
      </p:sp>
      <p:sp>
        <p:nvSpPr>
          <p:cNvPr id="12" name="ZoneTexte 6">
            <a:extLst>
              <a:ext uri="{FF2B5EF4-FFF2-40B4-BE49-F238E27FC236}">
                <a16:creationId xmlns:a16="http://schemas.microsoft.com/office/drawing/2014/main" id="{F32081A0-ED0F-4C88-8BA5-7DBFCBE4D6D7}"/>
              </a:ext>
            </a:extLst>
          </p:cNvPr>
          <p:cNvSpPr/>
          <p:nvPr/>
        </p:nvSpPr>
        <p:spPr>
          <a:xfrm>
            <a:off x="1561140" y="4513535"/>
            <a:ext cx="5328000" cy="913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0">
            <a:solidFill>
              <a:srgbClr val="FF3333"/>
            </a:solid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FR" sz="1800" b="0" i="0" u="none" strike="noStrike" kern="1200" spc="0">
                <a:ln>
                  <a:noFill/>
                </a:ln>
                <a:solidFill>
                  <a:srgbClr val="000000"/>
                </a:solidFill>
                <a:latin typeface="Arial" pitchFamily="18"/>
                <a:ea typeface="Microsoft YaHei" pitchFamily="2"/>
                <a:cs typeface="Arial" pitchFamily="2"/>
              </a:rPr>
              <a:t>Établissements du supérieur</a:t>
            </a:r>
          </a:p>
          <a:p>
            <a:pPr marL="0" marR="0" lvl="0" indent="0" algn="ctr" rtl="0" hangingPunct="1">
              <a:lnSpc>
                <a:spcPct val="100000"/>
              </a:lnSpc>
              <a:spcBef>
                <a:spcPts val="0"/>
              </a:spcBef>
              <a:spcAft>
                <a:spcPts val="0"/>
              </a:spcAft>
              <a:buNone/>
              <a:tabLst/>
              <a:defRPr sz="1800"/>
            </a:pPr>
            <a:r>
              <a:rPr lang="fr-FR" sz="1800" b="0" i="0" u="none" strike="noStrike" kern="1200" spc="0">
                <a:ln>
                  <a:noFill/>
                </a:ln>
                <a:solidFill>
                  <a:srgbClr val="000000"/>
                </a:solidFill>
                <a:latin typeface="Arial" pitchFamily="18"/>
                <a:ea typeface="Microsoft YaHei" pitchFamily="2"/>
                <a:cs typeface="Arial" pitchFamily="2"/>
              </a:rPr>
              <a:t>Analyse des dossiers</a:t>
            </a:r>
          </a:p>
          <a:p>
            <a:pPr marL="0" marR="0" lvl="0" indent="0" algn="ctr" rtl="0" hangingPunct="1">
              <a:lnSpc>
                <a:spcPct val="100000"/>
              </a:lnSpc>
              <a:spcBef>
                <a:spcPts val="0"/>
              </a:spcBef>
              <a:spcAft>
                <a:spcPts val="0"/>
              </a:spcAft>
              <a:buNone/>
              <a:tabLst/>
              <a:defRPr sz="1800"/>
            </a:pPr>
            <a:r>
              <a:rPr lang="fr-FR" sz="1800" b="0" i="0" u="none" strike="noStrike" kern="1200" spc="0">
                <a:ln>
                  <a:noFill/>
                </a:ln>
                <a:solidFill>
                  <a:srgbClr val="000000"/>
                </a:solidFill>
                <a:latin typeface="Arial" pitchFamily="18"/>
                <a:ea typeface="Microsoft YaHei" pitchFamily="2"/>
                <a:cs typeface="Arial" pitchFamily="2"/>
              </a:rPr>
              <a:t>Classement éventuel</a:t>
            </a:r>
          </a:p>
        </p:txBody>
      </p:sp>
      <p:sp>
        <p:nvSpPr>
          <p:cNvPr id="13" name="ZoneTexte 7">
            <a:extLst>
              <a:ext uri="{FF2B5EF4-FFF2-40B4-BE49-F238E27FC236}">
                <a16:creationId xmlns:a16="http://schemas.microsoft.com/office/drawing/2014/main" id="{8F568BE4-61C1-447E-844A-A1C63EBFFADF}"/>
              </a:ext>
            </a:extLst>
          </p:cNvPr>
          <p:cNvSpPr/>
          <p:nvPr/>
        </p:nvSpPr>
        <p:spPr>
          <a:xfrm>
            <a:off x="5681520" y="6356929"/>
            <a:ext cx="241524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FR" sz="1800" b="0" i="0" u="none" strike="noStrike" kern="1200" spc="0" dirty="0">
                <a:ln>
                  <a:noFill/>
                </a:ln>
                <a:solidFill>
                  <a:srgbClr val="000000"/>
                </a:solidFill>
                <a:latin typeface="Arial" pitchFamily="18"/>
                <a:ea typeface="Microsoft YaHei" pitchFamily="2"/>
                <a:cs typeface="Arial" pitchFamily="2"/>
              </a:rPr>
              <a:t>Choix par les élèves</a:t>
            </a:r>
          </a:p>
        </p:txBody>
      </p:sp>
      <p:cxnSp>
        <p:nvCxnSpPr>
          <p:cNvPr id="14" name="Connecteur : en angle 14">
            <a:extLst>
              <a:ext uri="{FF2B5EF4-FFF2-40B4-BE49-F238E27FC236}">
                <a16:creationId xmlns:a16="http://schemas.microsoft.com/office/drawing/2014/main" id="{F3CBAFAD-11EF-4E0E-BE44-CDFB244C91FC}"/>
              </a:ext>
            </a:extLst>
          </p:cNvPr>
          <p:cNvCxnSpPr>
            <a:cxnSpLocks/>
            <a:stCxn id="22" idx="2"/>
            <a:endCxn id="20" idx="0"/>
          </p:cNvCxnSpPr>
          <p:nvPr/>
        </p:nvCxnSpPr>
        <p:spPr>
          <a:xfrm rot="16200000" flipH="1">
            <a:off x="3943637" y="2402275"/>
            <a:ext cx="562824" cy="2624"/>
          </a:xfrm>
          <a:prstGeom prst="bentConnector3">
            <a:avLst>
              <a:gd name="adj1" fmla="val 50000"/>
            </a:avLst>
          </a:prstGeom>
          <a:noFill/>
          <a:ln w="9360">
            <a:solidFill>
              <a:srgbClr val="000000"/>
            </a:solidFill>
            <a:prstDash val="solid"/>
            <a:miter/>
            <a:tailEnd type="arrow"/>
          </a:ln>
        </p:spPr>
      </p:cxnSp>
      <p:cxnSp>
        <p:nvCxnSpPr>
          <p:cNvPr id="15" name="Connecteur : en angle 16">
            <a:extLst>
              <a:ext uri="{FF2B5EF4-FFF2-40B4-BE49-F238E27FC236}">
                <a16:creationId xmlns:a16="http://schemas.microsoft.com/office/drawing/2014/main" id="{8220595D-BC37-40CA-BD25-EED607DF39FF}"/>
              </a:ext>
            </a:extLst>
          </p:cNvPr>
          <p:cNvCxnSpPr>
            <a:stCxn id="21" idx="2"/>
            <a:endCxn id="12" idx="0"/>
          </p:cNvCxnSpPr>
          <p:nvPr/>
        </p:nvCxnSpPr>
        <p:spPr>
          <a:xfrm rot="16200000" flipH="1">
            <a:off x="3511530" y="3799924"/>
            <a:ext cx="1425817" cy="1403"/>
          </a:xfrm>
          <a:prstGeom prst="bentConnector3">
            <a:avLst>
              <a:gd name="adj1" fmla="val 50000"/>
            </a:avLst>
          </a:prstGeom>
          <a:noFill/>
          <a:ln w="9360">
            <a:solidFill>
              <a:srgbClr val="000000"/>
            </a:solidFill>
            <a:prstDash val="solid"/>
            <a:miter/>
            <a:tailEnd type="arrow"/>
          </a:ln>
        </p:spPr>
      </p:cxnSp>
      <p:cxnSp>
        <p:nvCxnSpPr>
          <p:cNvPr id="16" name="Connecteur : en angle 20">
            <a:extLst>
              <a:ext uri="{FF2B5EF4-FFF2-40B4-BE49-F238E27FC236}">
                <a16:creationId xmlns:a16="http://schemas.microsoft.com/office/drawing/2014/main" id="{22E48F68-2A66-4E4B-BFFC-DA3D5B4E3845}"/>
              </a:ext>
            </a:extLst>
          </p:cNvPr>
          <p:cNvCxnSpPr>
            <a:stCxn id="12" idx="2"/>
            <a:endCxn id="25" idx="0"/>
          </p:cNvCxnSpPr>
          <p:nvPr/>
        </p:nvCxnSpPr>
        <p:spPr>
          <a:xfrm rot="5400000">
            <a:off x="3933289" y="5717304"/>
            <a:ext cx="582300" cy="1403"/>
          </a:xfrm>
          <a:prstGeom prst="bentConnector3">
            <a:avLst>
              <a:gd name="adj1" fmla="val 50000"/>
            </a:avLst>
          </a:prstGeom>
          <a:noFill/>
          <a:ln w="9360">
            <a:solidFill>
              <a:srgbClr val="000000"/>
            </a:solidFill>
            <a:prstDash val="solid"/>
            <a:miter/>
            <a:tailEnd type="arrow"/>
          </a:ln>
        </p:spPr>
      </p:cxnSp>
      <p:sp>
        <p:nvSpPr>
          <p:cNvPr id="17" name="ZoneTexte 21">
            <a:extLst>
              <a:ext uri="{FF2B5EF4-FFF2-40B4-BE49-F238E27FC236}">
                <a16:creationId xmlns:a16="http://schemas.microsoft.com/office/drawing/2014/main" id="{32467157-3BC4-47EC-B327-DC2454862CF2}"/>
              </a:ext>
            </a:extLst>
          </p:cNvPr>
          <p:cNvSpPr/>
          <p:nvPr/>
        </p:nvSpPr>
        <p:spPr>
          <a:xfrm>
            <a:off x="5504760" y="5569609"/>
            <a:ext cx="333324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FR" sz="1800" b="0" i="0" u="none" strike="noStrike" kern="1200" spc="0">
                <a:ln>
                  <a:noFill/>
                </a:ln>
                <a:solidFill>
                  <a:srgbClr val="000000"/>
                </a:solidFill>
                <a:latin typeface="Arial" pitchFamily="18"/>
                <a:ea typeface="Microsoft YaHei" pitchFamily="2"/>
                <a:cs typeface="Arial" pitchFamily="2"/>
              </a:rPr>
              <a:t>Réponses aux Candidatures</a:t>
            </a:r>
          </a:p>
        </p:txBody>
      </p:sp>
      <p:sp>
        <p:nvSpPr>
          <p:cNvPr id="18" name="ZoneTexte 22">
            <a:extLst>
              <a:ext uri="{FF2B5EF4-FFF2-40B4-BE49-F238E27FC236}">
                <a16:creationId xmlns:a16="http://schemas.microsoft.com/office/drawing/2014/main" id="{9441B206-6278-4C98-A686-0F50EF840FCB}"/>
              </a:ext>
            </a:extLst>
          </p:cNvPr>
          <p:cNvSpPr/>
          <p:nvPr/>
        </p:nvSpPr>
        <p:spPr>
          <a:xfrm>
            <a:off x="144000" y="2731320"/>
            <a:ext cx="2870896" cy="29734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FR" sz="1400" b="0" i="0" u="none" strike="noStrike" kern="1200" spc="0" dirty="0">
                <a:ln>
                  <a:noFill/>
                </a:ln>
                <a:solidFill>
                  <a:srgbClr val="000000"/>
                </a:solidFill>
                <a:latin typeface="Arial" pitchFamily="18"/>
                <a:ea typeface="Microsoft YaHei" pitchFamily="2"/>
                <a:cs typeface="Arial" pitchFamily="2"/>
              </a:rPr>
              <a:t>17 Janvier 2024 =&gt; </a:t>
            </a:r>
            <a:r>
              <a:rPr lang="fr-FR" sz="1400" b="1" dirty="0">
                <a:solidFill>
                  <a:srgbClr val="FF0000"/>
                </a:solidFill>
                <a:latin typeface="Arial" pitchFamily="18"/>
                <a:ea typeface="Microsoft YaHei" pitchFamily="2"/>
                <a:cs typeface="Arial" pitchFamily="2"/>
              </a:rPr>
              <a:t>14</a:t>
            </a:r>
            <a:r>
              <a:rPr lang="fr-FR" sz="1400" b="1" i="0" u="none" strike="noStrike" kern="1200" spc="0" dirty="0">
                <a:ln>
                  <a:noFill/>
                </a:ln>
                <a:solidFill>
                  <a:srgbClr val="FF0000"/>
                </a:solidFill>
                <a:latin typeface="Arial" pitchFamily="18"/>
                <a:ea typeface="Microsoft YaHei" pitchFamily="2"/>
                <a:cs typeface="Arial" pitchFamily="2"/>
              </a:rPr>
              <a:t> Mars 2024</a:t>
            </a:r>
          </a:p>
        </p:txBody>
      </p:sp>
      <p:sp>
        <p:nvSpPr>
          <p:cNvPr id="19" name="ZoneTexte 23">
            <a:extLst>
              <a:ext uri="{FF2B5EF4-FFF2-40B4-BE49-F238E27FC236}">
                <a16:creationId xmlns:a16="http://schemas.microsoft.com/office/drawing/2014/main" id="{44C0E2C1-1BA3-45C7-A105-D5CC9ADFFDE2}"/>
              </a:ext>
            </a:extLst>
          </p:cNvPr>
          <p:cNvSpPr/>
          <p:nvPr/>
        </p:nvSpPr>
        <p:spPr>
          <a:xfrm>
            <a:off x="-63573" y="2001350"/>
            <a:ext cx="3681637" cy="29734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FR" sz="1400" b="1" i="0" u="none" strike="noStrike" kern="1200" spc="0" dirty="0">
                <a:ln>
                  <a:noFill/>
                </a:ln>
                <a:solidFill>
                  <a:srgbClr val="000000"/>
                </a:solidFill>
                <a:latin typeface="Arial" pitchFamily="18"/>
                <a:ea typeface="Microsoft YaHei" pitchFamily="2"/>
                <a:cs typeface="Arial" pitchFamily="2"/>
              </a:rPr>
              <a:t>Décembre 2023 </a:t>
            </a:r>
            <a:r>
              <a:rPr lang="fr-FR" sz="1400" b="1" dirty="0">
                <a:solidFill>
                  <a:srgbClr val="000000"/>
                </a:solidFill>
                <a:latin typeface="Arial" pitchFamily="18"/>
                <a:ea typeface="Microsoft YaHei" pitchFamily="2"/>
                <a:cs typeface="Arial" pitchFamily="2"/>
              </a:rPr>
              <a:t>=&gt;</a:t>
            </a:r>
            <a:r>
              <a:rPr lang="fr-FR" sz="1400" b="1" i="0" u="none" strike="noStrike" kern="1200" spc="0" dirty="0">
                <a:ln>
                  <a:noFill/>
                </a:ln>
                <a:solidFill>
                  <a:srgbClr val="000000"/>
                </a:solidFill>
                <a:latin typeface="Arial" pitchFamily="18"/>
                <a:ea typeface="Microsoft YaHei" pitchFamily="2"/>
                <a:cs typeface="Arial" pitchFamily="2"/>
              </a:rPr>
              <a:t> 16 Janvier 2024</a:t>
            </a:r>
          </a:p>
        </p:txBody>
      </p:sp>
      <p:sp>
        <p:nvSpPr>
          <p:cNvPr id="20" name="Ellipse 5">
            <a:extLst>
              <a:ext uri="{FF2B5EF4-FFF2-40B4-BE49-F238E27FC236}">
                <a16:creationId xmlns:a16="http://schemas.microsoft.com/office/drawing/2014/main" id="{15FDDB08-803E-4812-8D8B-0D02ED99B384}"/>
              </a:ext>
            </a:extLst>
          </p:cNvPr>
          <p:cNvSpPr/>
          <p:nvPr/>
        </p:nvSpPr>
        <p:spPr>
          <a:xfrm>
            <a:off x="3018741" y="2684999"/>
            <a:ext cx="2415240" cy="426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C9900"/>
          </a:solidFill>
          <a:ln w="9360">
            <a:solidFill>
              <a:srgbClr val="000000"/>
            </a:solidFill>
            <a:prstDash val="solid"/>
            <a:miter/>
          </a:ln>
        </p:spPr>
        <p:txBody>
          <a:bodyPr vert="horz" wrap="none" lIns="91440" tIns="45720" rIns="91440" bIns="45720" anchor="t"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Arial" pitchFamily="2"/>
            </a:endParaRPr>
          </a:p>
        </p:txBody>
      </p:sp>
      <p:sp>
        <p:nvSpPr>
          <p:cNvPr id="21" name="ZoneTexte 8">
            <a:extLst>
              <a:ext uri="{FF2B5EF4-FFF2-40B4-BE49-F238E27FC236}">
                <a16:creationId xmlns:a16="http://schemas.microsoft.com/office/drawing/2014/main" id="{D034D797-B801-4C88-84D5-0BFDEF3CC419}"/>
              </a:ext>
            </a:extLst>
          </p:cNvPr>
          <p:cNvSpPr/>
          <p:nvPr/>
        </p:nvSpPr>
        <p:spPr>
          <a:xfrm>
            <a:off x="3408517" y="2723039"/>
            <a:ext cx="163044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FR" sz="1800" b="1" i="0" u="none" strike="noStrike" kern="1200" spc="0">
                <a:ln>
                  <a:noFill/>
                </a:ln>
                <a:solidFill>
                  <a:srgbClr val="000000"/>
                </a:solidFill>
                <a:latin typeface="Arial" pitchFamily="18"/>
                <a:ea typeface="Microsoft YaHei" pitchFamily="2"/>
                <a:cs typeface="Arial" pitchFamily="2"/>
              </a:rPr>
              <a:t>ETAPE 2</a:t>
            </a:r>
          </a:p>
        </p:txBody>
      </p:sp>
      <p:sp>
        <p:nvSpPr>
          <p:cNvPr id="22" name="Ellipse 18">
            <a:extLst>
              <a:ext uri="{FF2B5EF4-FFF2-40B4-BE49-F238E27FC236}">
                <a16:creationId xmlns:a16="http://schemas.microsoft.com/office/drawing/2014/main" id="{A1707A6C-B4FE-4503-AFC6-5A2D709FD4DD}"/>
              </a:ext>
            </a:extLst>
          </p:cNvPr>
          <p:cNvSpPr/>
          <p:nvPr/>
        </p:nvSpPr>
        <p:spPr>
          <a:xfrm>
            <a:off x="3016117" y="1695575"/>
            <a:ext cx="2415240" cy="426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C9900"/>
          </a:solidFill>
          <a:ln w="9360">
            <a:solidFill>
              <a:srgbClr val="000000"/>
            </a:solidFill>
            <a:prstDash val="solid"/>
            <a:miter/>
          </a:ln>
        </p:spPr>
        <p:txBody>
          <a:bodyPr vert="horz" wrap="none" lIns="91440" tIns="45720" rIns="91440" bIns="45720" anchor="t"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Arial" pitchFamily="2"/>
            </a:endParaRPr>
          </a:p>
        </p:txBody>
      </p:sp>
      <p:sp>
        <p:nvSpPr>
          <p:cNvPr id="23" name="ZoneTexte 19">
            <a:extLst>
              <a:ext uri="{FF2B5EF4-FFF2-40B4-BE49-F238E27FC236}">
                <a16:creationId xmlns:a16="http://schemas.microsoft.com/office/drawing/2014/main" id="{514B2908-B99A-4111-9C88-5DF5D6409D2E}"/>
              </a:ext>
            </a:extLst>
          </p:cNvPr>
          <p:cNvSpPr/>
          <p:nvPr/>
        </p:nvSpPr>
        <p:spPr>
          <a:xfrm>
            <a:off x="3265560" y="1728000"/>
            <a:ext cx="163044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FR" sz="1800" b="1" i="0" u="none" strike="noStrike" kern="1200" spc="0" dirty="0">
                <a:ln>
                  <a:noFill/>
                </a:ln>
                <a:solidFill>
                  <a:srgbClr val="000000"/>
                </a:solidFill>
                <a:latin typeface="Arial" pitchFamily="18"/>
                <a:ea typeface="Microsoft YaHei" pitchFamily="2"/>
                <a:cs typeface="Arial" pitchFamily="2"/>
              </a:rPr>
              <a:t>ETAPE 1</a:t>
            </a:r>
          </a:p>
        </p:txBody>
      </p:sp>
      <p:sp>
        <p:nvSpPr>
          <p:cNvPr id="24" name="Ellipse 26">
            <a:extLst>
              <a:ext uri="{FF2B5EF4-FFF2-40B4-BE49-F238E27FC236}">
                <a16:creationId xmlns:a16="http://schemas.microsoft.com/office/drawing/2014/main" id="{816EB331-1A34-4698-941E-8968E69AED5D}"/>
              </a:ext>
            </a:extLst>
          </p:cNvPr>
          <p:cNvSpPr/>
          <p:nvPr/>
        </p:nvSpPr>
        <p:spPr>
          <a:xfrm>
            <a:off x="3016117" y="5978195"/>
            <a:ext cx="2415240" cy="4266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CC9900"/>
          </a:solidFill>
          <a:ln w="9360">
            <a:solidFill>
              <a:srgbClr val="000000"/>
            </a:solidFill>
            <a:prstDash val="solid"/>
            <a:miter/>
          </a:ln>
        </p:spPr>
        <p:txBody>
          <a:bodyPr vert="horz" wrap="none" lIns="91440" tIns="45720" rIns="91440" bIns="45720" anchor="t"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Arial" pitchFamily="2"/>
            </a:endParaRPr>
          </a:p>
        </p:txBody>
      </p:sp>
      <p:sp>
        <p:nvSpPr>
          <p:cNvPr id="25" name="ZoneTexte 27">
            <a:extLst>
              <a:ext uri="{FF2B5EF4-FFF2-40B4-BE49-F238E27FC236}">
                <a16:creationId xmlns:a16="http://schemas.microsoft.com/office/drawing/2014/main" id="{58697A9A-FD2D-41A1-9FC4-2ADDEE78EA12}"/>
              </a:ext>
            </a:extLst>
          </p:cNvPr>
          <p:cNvSpPr/>
          <p:nvPr/>
        </p:nvSpPr>
        <p:spPr>
          <a:xfrm>
            <a:off x="3408517" y="6009155"/>
            <a:ext cx="163044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FR" sz="1800" b="1" i="0" u="none" strike="noStrike" kern="1200" spc="0" dirty="0">
                <a:ln>
                  <a:noFill/>
                </a:ln>
                <a:solidFill>
                  <a:srgbClr val="000000"/>
                </a:solidFill>
                <a:latin typeface="Arial" pitchFamily="18"/>
                <a:ea typeface="Microsoft YaHei" pitchFamily="2"/>
                <a:cs typeface="Arial" pitchFamily="2"/>
              </a:rPr>
              <a:t>ETAPE 3</a:t>
            </a:r>
          </a:p>
        </p:txBody>
      </p:sp>
      <p:sp>
        <p:nvSpPr>
          <p:cNvPr id="26" name="ZoneTexte 21">
            <a:extLst>
              <a:ext uri="{FF2B5EF4-FFF2-40B4-BE49-F238E27FC236}">
                <a16:creationId xmlns:a16="http://schemas.microsoft.com/office/drawing/2014/main" id="{7C6F1D3B-E013-45FA-9C44-3639F59CC0E9}"/>
              </a:ext>
            </a:extLst>
          </p:cNvPr>
          <p:cNvSpPr/>
          <p:nvPr/>
        </p:nvSpPr>
        <p:spPr>
          <a:xfrm>
            <a:off x="6512760" y="5934289"/>
            <a:ext cx="57600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FR" sz="1800" b="0" i="0" u="none" strike="noStrike" kern="1200" spc="0" dirty="0">
                <a:ln>
                  <a:noFill/>
                </a:ln>
                <a:solidFill>
                  <a:srgbClr val="000000"/>
                </a:solidFill>
                <a:latin typeface="Arial" pitchFamily="18"/>
                <a:ea typeface="Microsoft YaHei" pitchFamily="2"/>
                <a:cs typeface="Arial" pitchFamily="2"/>
              </a:rPr>
              <a:t>Et</a:t>
            </a:r>
          </a:p>
        </p:txBody>
      </p:sp>
      <p:sp>
        <p:nvSpPr>
          <p:cNvPr id="39" name="ZoneTexte 22">
            <a:extLst>
              <a:ext uri="{FF2B5EF4-FFF2-40B4-BE49-F238E27FC236}">
                <a16:creationId xmlns:a16="http://schemas.microsoft.com/office/drawing/2014/main" id="{796D4B43-4D66-4444-B13A-3E87BFADB4D6}"/>
              </a:ext>
            </a:extLst>
          </p:cNvPr>
          <p:cNvSpPr/>
          <p:nvPr/>
        </p:nvSpPr>
        <p:spPr>
          <a:xfrm>
            <a:off x="1185779" y="3638704"/>
            <a:ext cx="6274591" cy="3563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FR" b="1" dirty="0">
                <a:solidFill>
                  <a:srgbClr val="FF0000"/>
                </a:solidFill>
                <a:latin typeface="Arial" pitchFamily="18"/>
                <a:ea typeface="Microsoft YaHei" pitchFamily="2"/>
                <a:cs typeface="Arial" pitchFamily="2"/>
              </a:rPr>
              <a:t>3 </a:t>
            </a:r>
            <a:r>
              <a:rPr lang="fr-FR" sz="1800" b="1" i="0" u="none" strike="noStrike" kern="1200" spc="0" dirty="0">
                <a:ln>
                  <a:noFill/>
                </a:ln>
                <a:solidFill>
                  <a:srgbClr val="FF0000"/>
                </a:solidFill>
                <a:latin typeface="Arial" pitchFamily="18"/>
                <a:ea typeface="Microsoft YaHei" pitchFamily="2"/>
                <a:cs typeface="Arial" pitchFamily="2"/>
              </a:rPr>
              <a:t>avril 2024 : finalisation et validation du dossier</a:t>
            </a:r>
          </a:p>
        </p:txBody>
      </p:sp>
      <p:sp>
        <p:nvSpPr>
          <p:cNvPr id="2" name="Légende : flèche vers le bas 1">
            <a:extLst>
              <a:ext uri="{FF2B5EF4-FFF2-40B4-BE49-F238E27FC236}">
                <a16:creationId xmlns:a16="http://schemas.microsoft.com/office/drawing/2014/main" id="{AA793B22-0101-422B-A195-CD6609D72C8A}"/>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7" name="Espace réservé du numéro de diapositive 6">
            <a:extLst>
              <a:ext uri="{FF2B5EF4-FFF2-40B4-BE49-F238E27FC236}">
                <a16:creationId xmlns:a16="http://schemas.microsoft.com/office/drawing/2014/main" id="{D3B27582-553A-4665-B556-9AB80D4616CD}"/>
              </a:ext>
            </a:extLst>
          </p:cNvPr>
          <p:cNvSpPr>
            <a:spLocks noGrp="1"/>
          </p:cNvSpPr>
          <p:nvPr>
            <p:ph type="sldNum" sz="quarter" idx="12"/>
          </p:nvPr>
        </p:nvSpPr>
        <p:spPr/>
        <p:txBody>
          <a:bodyPr/>
          <a:lstStyle/>
          <a:p>
            <a:fld id="{D1CFD267-97E7-42C3-B405-6B6F68CDB3BE}" type="slidenum">
              <a:rPr lang="fr-FR" smtClean="0"/>
              <a:t>3</a:t>
            </a:fld>
            <a:endParaRPr lang="fr-FR"/>
          </a:p>
        </p:txBody>
      </p:sp>
      <p:sp>
        <p:nvSpPr>
          <p:cNvPr id="4" name="ZoneTexte 3">
            <a:extLst>
              <a:ext uri="{FF2B5EF4-FFF2-40B4-BE49-F238E27FC236}">
                <a16:creationId xmlns:a16="http://schemas.microsoft.com/office/drawing/2014/main" id="{634DA806-2D32-7928-21E5-59816019E1E6}"/>
              </a:ext>
            </a:extLst>
          </p:cNvPr>
          <p:cNvSpPr txBox="1"/>
          <p:nvPr/>
        </p:nvSpPr>
        <p:spPr>
          <a:xfrm>
            <a:off x="555964" y="6037977"/>
            <a:ext cx="2007548" cy="369332"/>
          </a:xfrm>
          <a:prstGeom prst="rect">
            <a:avLst/>
          </a:prstGeom>
          <a:noFill/>
        </p:spPr>
        <p:txBody>
          <a:bodyPr wrap="square" rtlCol="0">
            <a:spAutoFit/>
          </a:bodyPr>
          <a:lstStyle/>
          <a:p>
            <a:pPr algn="ctr"/>
            <a:r>
              <a:rPr lang="fr-FR" b="1" dirty="0">
                <a:solidFill>
                  <a:srgbClr val="FF0000"/>
                </a:solidFill>
              </a:rPr>
              <a:t>30 </a:t>
            </a:r>
            <a:r>
              <a:rPr lang="fr-FR" b="1" dirty="0">
                <a:solidFill>
                  <a:srgbClr val="FF0000"/>
                </a:solidFill>
                <a:latin typeface="Arial" pitchFamily="18"/>
                <a:ea typeface="Microsoft YaHei" pitchFamily="2"/>
                <a:cs typeface="Arial" pitchFamily="2"/>
              </a:rPr>
              <a:t>mai</a:t>
            </a:r>
            <a:r>
              <a:rPr lang="fr-FR" b="1" dirty="0">
                <a:solidFill>
                  <a:srgbClr val="FF0000"/>
                </a:solidFill>
              </a:rPr>
              <a:t> 2024</a:t>
            </a:r>
          </a:p>
        </p:txBody>
      </p:sp>
    </p:spTree>
    <p:extLst>
      <p:ext uri="{BB962C8B-B14F-4D97-AF65-F5344CB8AC3E}">
        <p14:creationId xmlns:p14="http://schemas.microsoft.com/office/powerpoint/2010/main" val="277660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par>
                                <p:cTn id="12" presetClass="entr"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Class="entr"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Class="entr"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Class="entr"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Class="entr"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Class="entr"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Class="entr"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Class="entr"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par>
                                <p:cTn id="49" presetClass="entr"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p:bldP spid="24" grpId="0" animBg="1"/>
      <p:bldP spid="25" grpId="0"/>
      <p:bldP spid="26" grpId="0"/>
      <p:bldP spid="2" grpId="0" animBg="1"/>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865076" y="255999"/>
            <a:ext cx="7704572" cy="744841"/>
          </a:xfrm>
        </p:spPr>
        <p:txBody>
          <a:bodyPr>
            <a:noAutofit/>
          </a:bodyPr>
          <a:lstStyle/>
          <a:p>
            <a:r>
              <a:rPr lang="fr-FR" sz="3200" b="1" dirty="0"/>
              <a:t>Etape 3 : consulter les réponses des formations et faire ses choix </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6" name="ZoneTexte 5">
            <a:extLst>
              <a:ext uri="{FF2B5EF4-FFF2-40B4-BE49-F238E27FC236}">
                <a16:creationId xmlns:a16="http://schemas.microsoft.com/office/drawing/2014/main" id="{F3377E65-3A71-4DCF-BC21-7FE16F1A5DA6}"/>
              </a:ext>
            </a:extLst>
          </p:cNvPr>
          <p:cNvSpPr txBox="1"/>
          <p:nvPr/>
        </p:nvSpPr>
        <p:spPr>
          <a:xfrm>
            <a:off x="317526" y="1903562"/>
            <a:ext cx="8529748" cy="4524315"/>
          </a:xfrm>
          <a:prstGeom prst="rect">
            <a:avLst/>
          </a:prstGeom>
          <a:noFill/>
        </p:spPr>
        <p:txBody>
          <a:bodyPr wrap="square" rtlCol="0">
            <a:spAutoFit/>
          </a:bodyPr>
          <a:lstStyle/>
          <a:p>
            <a:r>
              <a:rPr lang="fr-FR" b="1" dirty="0"/>
              <a:t>DELAIS DE REPONSE : </a:t>
            </a:r>
          </a:p>
          <a:p>
            <a:pPr marL="285750" indent="-285750">
              <a:buFont typeface="Wingdings" panose="05000000000000000000" pitchFamily="2" charset="2"/>
              <a:buChar char="Ø"/>
            </a:pPr>
            <a:r>
              <a:rPr lang="fr-FR" dirty="0"/>
              <a:t>Afin de permettre la libération de places qui seraient bloquées en attente de réponses, des délais sont imposés pour les réponses ;</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b="1" dirty="0"/>
              <a:t>le 30 et 31 mai 2024:  Réponse avant le 2 juin 2024 23h59 (soit 3 à 4 jours)</a:t>
            </a:r>
          </a:p>
          <a:p>
            <a:pPr marL="285750" indent="-285750">
              <a:buFont typeface="Wingdings" panose="05000000000000000000" pitchFamily="2" charset="2"/>
              <a:buChar char="Ø"/>
            </a:pPr>
            <a:endParaRPr lang="fr-FR" b="1" dirty="0"/>
          </a:p>
          <a:p>
            <a:pPr marL="285750" indent="-285750">
              <a:buFont typeface="Wingdings" panose="05000000000000000000" pitchFamily="2" charset="2"/>
              <a:buChar char="Ø"/>
            </a:pPr>
            <a:r>
              <a:rPr lang="fr-FR" b="1" dirty="0"/>
              <a:t>Le 1</a:t>
            </a:r>
            <a:r>
              <a:rPr lang="fr-FR" b="1" baseline="30000" dirty="0"/>
              <a:t>er</a:t>
            </a:r>
            <a:r>
              <a:rPr lang="fr-FR" b="1" dirty="0"/>
              <a:t> juin 2024 : Réponse avant le 3 juin 2024 23h59 (3 jours)</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b="1" dirty="0"/>
              <a:t>A partir du 2 juin 2024 jusqu’au 11 juillet 2024 , réponse à J + 1 (2 jours pour répondre)</a:t>
            </a:r>
          </a:p>
          <a:p>
            <a:pPr marL="742950" lvl="1" indent="-285750">
              <a:buFont typeface="Wingdings" panose="05000000000000000000" pitchFamily="2" charset="2"/>
              <a:buChar char="Ø"/>
            </a:pPr>
            <a:r>
              <a:rPr lang="fr-FR" dirty="0"/>
              <a:t>Exemple :  proposition le 7 juin, réponse pour le 8 juin 23h59 maximum</a:t>
            </a:r>
          </a:p>
          <a:p>
            <a:pPr marL="742950" lvl="1" indent="-285750">
              <a:buFont typeface="Wingdings" panose="05000000000000000000" pitchFamily="2" charset="2"/>
              <a:buChar char="Ø"/>
            </a:pPr>
            <a:endParaRPr lang="fr-FR" dirty="0"/>
          </a:p>
          <a:p>
            <a:pPr marL="742950" lvl="1"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a:t>Ces délais de réponses sont indiqués dans PARCOURSUP lorsqu’une proposition est faite</a:t>
            </a:r>
          </a:p>
          <a:p>
            <a:pPr marL="742950" lvl="1" indent="-285750">
              <a:buFont typeface="Wingdings" panose="05000000000000000000" pitchFamily="2" charset="2"/>
              <a:buChar char="Ø"/>
            </a:pPr>
            <a:endParaRPr lang="fr-FR" dirty="0"/>
          </a:p>
        </p:txBody>
      </p:sp>
      <p:sp>
        <p:nvSpPr>
          <p:cNvPr id="7" name="Flèche : courbe vers le haut 6">
            <a:hlinkClick r:id="rId4" action="ppaction://hlinksldjump"/>
            <a:extLst>
              <a:ext uri="{FF2B5EF4-FFF2-40B4-BE49-F238E27FC236}">
                <a16:creationId xmlns:a16="http://schemas.microsoft.com/office/drawing/2014/main" id="{2FE956C1-D441-4D18-AEF5-99AFA8AC2561}"/>
              </a:ext>
            </a:extLst>
          </p:cNvPr>
          <p:cNvSpPr/>
          <p:nvPr/>
        </p:nvSpPr>
        <p:spPr>
          <a:xfrm>
            <a:off x="7340082" y="6170645"/>
            <a:ext cx="547396" cy="25503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Légende : flèche vers le bas 8">
            <a:extLst>
              <a:ext uri="{FF2B5EF4-FFF2-40B4-BE49-F238E27FC236}">
                <a16:creationId xmlns:a16="http://schemas.microsoft.com/office/drawing/2014/main" id="{40FF5B5B-C60E-4743-B7B0-7EA0A01D2C5B}"/>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26D0E51F-A4DA-404F-805C-A5769486804E}"/>
              </a:ext>
            </a:extLst>
          </p:cNvPr>
          <p:cNvSpPr>
            <a:spLocks noGrp="1"/>
          </p:cNvSpPr>
          <p:nvPr>
            <p:ph type="sldNum" sz="quarter" idx="12"/>
          </p:nvPr>
        </p:nvSpPr>
        <p:spPr/>
        <p:txBody>
          <a:bodyPr/>
          <a:lstStyle/>
          <a:p>
            <a:fld id="{D1CFD267-97E7-42C3-B405-6B6F68CDB3BE}" type="slidenum">
              <a:rPr lang="fr-FR" smtClean="0"/>
              <a:t>30</a:t>
            </a:fld>
            <a:endParaRPr lang="fr-FR"/>
          </a:p>
        </p:txBody>
      </p:sp>
    </p:spTree>
    <p:extLst>
      <p:ext uri="{BB962C8B-B14F-4D97-AF65-F5344CB8AC3E}">
        <p14:creationId xmlns:p14="http://schemas.microsoft.com/office/powerpoint/2010/main" val="154290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fade">
                                      <p:cBhvr>
                                        <p:cTn id="32" dur="500"/>
                                        <p:tgtEl>
                                          <p:spTgt spid="6">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11" end="11"/>
                                            </p:txEl>
                                          </p:spTgt>
                                        </p:tgtEl>
                                        <p:attrNameLst>
                                          <p:attrName>style.visibility</p:attrName>
                                        </p:attrNameLst>
                                      </p:cBhvr>
                                      <p:to>
                                        <p:strVal val="visible"/>
                                      </p:to>
                                    </p:set>
                                    <p:animEffect transition="in" filter="fade">
                                      <p:cBhvr>
                                        <p:cTn id="37" dur="500"/>
                                        <p:tgtEl>
                                          <p:spTgt spid="6">
                                            <p:txEl>
                                              <p:pRg st="11" end="11"/>
                                            </p:txEl>
                                          </p:spTgt>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765810" y="-92704"/>
            <a:ext cx="7772400" cy="744841"/>
          </a:xfrm>
        </p:spPr>
        <p:txBody>
          <a:bodyPr>
            <a:normAutofit fontScale="90000"/>
          </a:bodyPr>
          <a:lstStyle/>
          <a:p>
            <a:r>
              <a:rPr lang="fr-FR" sz="4800" b="1" dirty="0"/>
              <a:t>Vœux / sous-vœux : exemple</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4" name="Espace réservé du numéro de diapositive 3">
            <a:extLst>
              <a:ext uri="{FF2B5EF4-FFF2-40B4-BE49-F238E27FC236}">
                <a16:creationId xmlns:a16="http://schemas.microsoft.com/office/drawing/2014/main" id="{1D004148-CB07-4A68-984F-A209B318D637}"/>
              </a:ext>
            </a:extLst>
          </p:cNvPr>
          <p:cNvSpPr>
            <a:spLocks noGrp="1"/>
          </p:cNvSpPr>
          <p:nvPr>
            <p:ph type="sldNum" sz="quarter" idx="12"/>
          </p:nvPr>
        </p:nvSpPr>
        <p:spPr/>
        <p:txBody>
          <a:bodyPr/>
          <a:lstStyle/>
          <a:p>
            <a:fld id="{D1CFD267-97E7-42C3-B405-6B6F68CDB3BE}" type="slidenum">
              <a:rPr lang="fr-FR" smtClean="0"/>
              <a:t>31</a:t>
            </a:fld>
            <a:endParaRPr lang="fr-FR"/>
          </a:p>
        </p:txBody>
      </p:sp>
      <p:sp>
        <p:nvSpPr>
          <p:cNvPr id="10" name="ZoneTexte 9">
            <a:extLst>
              <a:ext uri="{FF2B5EF4-FFF2-40B4-BE49-F238E27FC236}">
                <a16:creationId xmlns:a16="http://schemas.microsoft.com/office/drawing/2014/main" id="{A2B8C925-EDA3-4584-8BF9-7CAEE71258FD}"/>
              </a:ext>
            </a:extLst>
          </p:cNvPr>
          <p:cNvSpPr txBox="1"/>
          <p:nvPr/>
        </p:nvSpPr>
        <p:spPr>
          <a:xfrm>
            <a:off x="69334" y="652137"/>
            <a:ext cx="8910370" cy="5909310"/>
          </a:xfrm>
          <a:prstGeom prst="rect">
            <a:avLst/>
          </a:prstGeom>
          <a:noFill/>
        </p:spPr>
        <p:txBody>
          <a:bodyPr wrap="square" rtlCol="0">
            <a:spAutoFit/>
          </a:bodyPr>
          <a:lstStyle/>
          <a:p>
            <a:pPr marL="285750" indent="-285750">
              <a:buFont typeface="Wingdings" panose="05000000000000000000" pitchFamily="2" charset="2"/>
              <a:buChar char="Ø"/>
            </a:pPr>
            <a:r>
              <a:rPr lang="fr-FR" b="1" dirty="0"/>
              <a:t>Vœu 1 </a:t>
            </a:r>
            <a:r>
              <a:rPr lang="fr-FR" dirty="0"/>
              <a:t>: CPGE MPSI</a:t>
            </a:r>
          </a:p>
          <a:p>
            <a:pPr marL="742950" lvl="1" indent="-285750">
              <a:buFont typeface="Wingdings" panose="05000000000000000000" pitchFamily="2" charset="2"/>
              <a:buChar char="Ø"/>
            </a:pPr>
            <a:r>
              <a:rPr lang="fr-FR" dirty="0"/>
              <a:t>Sous-vœu 1 : Lycée Berthollet (avec / sans internat = 1 seul sous-vœux)</a:t>
            </a:r>
          </a:p>
          <a:p>
            <a:pPr marL="742950" lvl="1" indent="-285750">
              <a:buFont typeface="Wingdings" panose="05000000000000000000" pitchFamily="2" charset="2"/>
              <a:buChar char="Ø"/>
            </a:pPr>
            <a:r>
              <a:rPr lang="fr-FR" dirty="0"/>
              <a:t>Sous-vœu 2 : Lycée Champollion (avec / sans internat = 1 seul sous-vœux)</a:t>
            </a:r>
          </a:p>
          <a:p>
            <a:pPr marL="742950" lvl="1" indent="-285750">
              <a:buFont typeface="Wingdings" panose="05000000000000000000" pitchFamily="2" charset="2"/>
              <a:buChar char="Ø"/>
            </a:pPr>
            <a:r>
              <a:rPr lang="fr-FR" dirty="0"/>
              <a:t>Sous-vœu 3 : Lycée Vaugelas (avec / sans internat = 1 seul sous-vœux)</a:t>
            </a:r>
          </a:p>
          <a:p>
            <a:pPr marL="742950" lvl="1" indent="-285750">
              <a:buFont typeface="Wingdings" panose="05000000000000000000" pitchFamily="2" charset="2"/>
              <a:buChar char="Ø"/>
            </a:pPr>
            <a:r>
              <a:rPr lang="fr-FR" dirty="0"/>
              <a:t>Sous-vœu 4 : Lycée Vernet (avec / sans internat = 1 seul sous-vœux)</a:t>
            </a:r>
          </a:p>
          <a:p>
            <a:pPr marL="742950" lvl="1"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b="1" dirty="0"/>
              <a:t>Vœu 2 : </a:t>
            </a:r>
            <a:r>
              <a:rPr lang="fr-FR" dirty="0"/>
              <a:t>CPGE PCSI</a:t>
            </a:r>
          </a:p>
          <a:p>
            <a:pPr marL="742950" lvl="1" indent="-285750">
              <a:buFont typeface="Wingdings" panose="05000000000000000000" pitchFamily="2" charset="2"/>
              <a:buChar char="Ø"/>
            </a:pPr>
            <a:r>
              <a:rPr lang="fr-FR" dirty="0"/>
              <a:t>Sous-vœu 5 : Lycée Berthollet (avec / sans internat = 1 seul sous-vœux)</a:t>
            </a:r>
          </a:p>
          <a:p>
            <a:pPr marL="742950" lvl="1" indent="-285750">
              <a:buFont typeface="Wingdings" panose="05000000000000000000" pitchFamily="2" charset="2"/>
              <a:buChar char="Ø"/>
            </a:pPr>
            <a:r>
              <a:rPr lang="fr-FR" dirty="0"/>
              <a:t>Sous-vœu 6 : Lycée Champollion (avec / sans internat = 1 seul sous-vœux)</a:t>
            </a:r>
          </a:p>
          <a:p>
            <a:pPr marL="742950" lvl="1" indent="-285750">
              <a:buFont typeface="Wingdings" panose="05000000000000000000" pitchFamily="2" charset="2"/>
              <a:buChar char="Ø"/>
            </a:pPr>
            <a:r>
              <a:rPr lang="fr-FR" dirty="0"/>
              <a:t>Sous-vœu 7 : Lycée Vaugelas (avec / sans internat = 1 seul sous-vœux)</a:t>
            </a:r>
          </a:p>
          <a:p>
            <a:pPr marL="742950" lvl="1" indent="-285750">
              <a:buFont typeface="Wingdings" panose="05000000000000000000" pitchFamily="2" charset="2"/>
              <a:buChar char="Ø"/>
            </a:pPr>
            <a:r>
              <a:rPr lang="fr-FR" dirty="0"/>
              <a:t>Sous-vœu 8 : Lycée Vernet (avec / sans internat = 1 seul sous-vœux)</a:t>
            </a:r>
          </a:p>
          <a:p>
            <a:pPr marL="742950" lvl="1"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b="1" dirty="0"/>
              <a:t>Vœu 3 </a:t>
            </a:r>
            <a:r>
              <a:rPr lang="fr-FR" dirty="0"/>
              <a:t>: BUT Mesures physiques / IUT Annecy</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b="1" dirty="0"/>
              <a:t>Vœux 4 </a:t>
            </a:r>
            <a:r>
              <a:rPr lang="fr-FR" dirty="0"/>
              <a:t>: licence physique – chimie / Université Savoie Mont blanc</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a:solidFill>
                  <a:srgbClr val="FF0000"/>
                </a:solidFill>
              </a:rPr>
              <a:t>Donc 4 vœux et 8 sous-vœux utilisés =&gt; restent 6 vœux disponibles et 12 sous-vœux</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sz="1400" dirty="0"/>
              <a:t>Cas particulier de la filière CPGE ECG : plusieurs binômes possibles mais quel que soit le nombre de binômes demandés dans un même établissement, cela ne comptera que comme un seul sous vœu (exemple : CPGE ECG Berthollet – demande 1 : math approfondi + Economie Sociologie / demande 2 : math approfondi + histoire géographie géopolitique =&gt; ces 2 demandent constituent 1 seul sous-vœu)</a:t>
            </a:r>
          </a:p>
        </p:txBody>
      </p:sp>
      <p:sp>
        <p:nvSpPr>
          <p:cNvPr id="11" name="Flèche : courbe vers le haut 10">
            <a:hlinkClick r:id="rId4" action="ppaction://hlinksldjump"/>
            <a:extLst>
              <a:ext uri="{FF2B5EF4-FFF2-40B4-BE49-F238E27FC236}">
                <a16:creationId xmlns:a16="http://schemas.microsoft.com/office/drawing/2014/main" id="{15ECDFF9-CF01-4240-AC20-521E4C11C858}"/>
              </a:ext>
            </a:extLst>
          </p:cNvPr>
          <p:cNvSpPr/>
          <p:nvPr/>
        </p:nvSpPr>
        <p:spPr>
          <a:xfrm>
            <a:off x="7486650" y="6466439"/>
            <a:ext cx="547396" cy="25503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40125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18" end="18"/>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070F06D-564A-CA6A-098F-806FA3605223}"/>
              </a:ext>
            </a:extLst>
          </p:cNvPr>
          <p:cNvSpPr>
            <a:spLocks noGrp="1"/>
          </p:cNvSpPr>
          <p:nvPr>
            <p:ph type="sldNum" sz="quarter" idx="12"/>
          </p:nvPr>
        </p:nvSpPr>
        <p:spPr/>
        <p:txBody>
          <a:bodyPr/>
          <a:lstStyle/>
          <a:p>
            <a:fld id="{D1CFD267-97E7-42C3-B405-6B6F68CDB3BE}" type="slidenum">
              <a:rPr lang="fr-FR" smtClean="0"/>
              <a:t>32</a:t>
            </a:fld>
            <a:endParaRPr lang="fr-FR"/>
          </a:p>
        </p:txBody>
      </p:sp>
      <p:sp>
        <p:nvSpPr>
          <p:cNvPr id="5" name="Titre 1">
            <a:extLst>
              <a:ext uri="{FF2B5EF4-FFF2-40B4-BE49-F238E27FC236}">
                <a16:creationId xmlns:a16="http://schemas.microsoft.com/office/drawing/2014/main" id="{7CEB96B7-CCE6-0A6A-2889-EAA770B81C1E}"/>
              </a:ext>
            </a:extLst>
          </p:cNvPr>
          <p:cNvSpPr>
            <a:spLocks noGrp="1"/>
          </p:cNvSpPr>
          <p:nvPr>
            <p:ph type="ctrTitle"/>
          </p:nvPr>
        </p:nvSpPr>
        <p:spPr>
          <a:xfrm>
            <a:off x="765810" y="-92704"/>
            <a:ext cx="7772400" cy="744841"/>
          </a:xfrm>
        </p:spPr>
        <p:txBody>
          <a:bodyPr>
            <a:noAutofit/>
          </a:bodyPr>
          <a:lstStyle/>
          <a:p>
            <a:r>
              <a:rPr lang="fr-FR" sz="2400" b="1" dirty="0"/>
              <a:t>Découverte des contenus et organisation des enseignements </a:t>
            </a:r>
          </a:p>
        </p:txBody>
      </p:sp>
      <p:pic>
        <p:nvPicPr>
          <p:cNvPr id="6" name="Image 5" descr="Une image contenant intérieur, assis, sombre, table&#10;&#10;Description générée automatiquement">
            <a:extLst>
              <a:ext uri="{FF2B5EF4-FFF2-40B4-BE49-F238E27FC236}">
                <a16:creationId xmlns:a16="http://schemas.microsoft.com/office/drawing/2014/main" id="{43E91A9A-97D0-33A7-FA46-1D9457ED2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id="{F83989C3-1820-2F31-FCB4-38C58FA61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pic>
        <p:nvPicPr>
          <p:cNvPr id="3" name="Image 2">
            <a:extLst>
              <a:ext uri="{FF2B5EF4-FFF2-40B4-BE49-F238E27FC236}">
                <a16:creationId xmlns:a16="http://schemas.microsoft.com/office/drawing/2014/main" id="{F886BA00-A006-A9CC-D94E-C24457968024}"/>
              </a:ext>
            </a:extLst>
          </p:cNvPr>
          <p:cNvPicPr>
            <a:picLocks noChangeAspect="1"/>
          </p:cNvPicPr>
          <p:nvPr/>
        </p:nvPicPr>
        <p:blipFill>
          <a:blip r:embed="rId4"/>
          <a:stretch>
            <a:fillRect/>
          </a:stretch>
        </p:blipFill>
        <p:spPr>
          <a:xfrm>
            <a:off x="2227464" y="652137"/>
            <a:ext cx="5195081" cy="5964906"/>
          </a:xfrm>
          <a:prstGeom prst="rect">
            <a:avLst/>
          </a:prstGeom>
        </p:spPr>
      </p:pic>
      <p:sp>
        <p:nvSpPr>
          <p:cNvPr id="2" name="Flèche : courbe vers le haut 1">
            <a:hlinkClick r:id="rId5" action="ppaction://hlinksldjump"/>
            <a:extLst>
              <a:ext uri="{FF2B5EF4-FFF2-40B4-BE49-F238E27FC236}">
                <a16:creationId xmlns:a16="http://schemas.microsoft.com/office/drawing/2014/main" id="{B1538F8B-A3A9-36DE-EE91-E05F84180190}"/>
              </a:ext>
            </a:extLst>
          </p:cNvPr>
          <p:cNvSpPr/>
          <p:nvPr/>
        </p:nvSpPr>
        <p:spPr>
          <a:xfrm>
            <a:off x="7784757" y="5820032"/>
            <a:ext cx="426308" cy="253314"/>
          </a:xfrm>
          <a:prstGeom prst="curved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052236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070F06D-564A-CA6A-098F-806FA3605223}"/>
              </a:ext>
            </a:extLst>
          </p:cNvPr>
          <p:cNvSpPr>
            <a:spLocks noGrp="1"/>
          </p:cNvSpPr>
          <p:nvPr>
            <p:ph type="sldNum" sz="quarter" idx="12"/>
          </p:nvPr>
        </p:nvSpPr>
        <p:spPr/>
        <p:txBody>
          <a:bodyPr/>
          <a:lstStyle/>
          <a:p>
            <a:fld id="{D1CFD267-97E7-42C3-B405-6B6F68CDB3BE}" type="slidenum">
              <a:rPr lang="fr-FR" smtClean="0"/>
              <a:t>33</a:t>
            </a:fld>
            <a:endParaRPr lang="fr-FR"/>
          </a:p>
        </p:txBody>
      </p:sp>
      <p:sp>
        <p:nvSpPr>
          <p:cNvPr id="5" name="Titre 1">
            <a:extLst>
              <a:ext uri="{FF2B5EF4-FFF2-40B4-BE49-F238E27FC236}">
                <a16:creationId xmlns:a16="http://schemas.microsoft.com/office/drawing/2014/main" id="{7CEB96B7-CCE6-0A6A-2889-EAA770B81C1E}"/>
              </a:ext>
            </a:extLst>
          </p:cNvPr>
          <p:cNvSpPr>
            <a:spLocks noGrp="1"/>
          </p:cNvSpPr>
          <p:nvPr>
            <p:ph type="ctrTitle"/>
          </p:nvPr>
        </p:nvSpPr>
        <p:spPr>
          <a:xfrm>
            <a:off x="765810" y="-92704"/>
            <a:ext cx="7772400" cy="744841"/>
          </a:xfrm>
        </p:spPr>
        <p:txBody>
          <a:bodyPr>
            <a:noAutofit/>
          </a:bodyPr>
          <a:lstStyle/>
          <a:p>
            <a:r>
              <a:rPr lang="fr-FR" sz="2400" b="1" dirty="0"/>
              <a:t>Critères d’analyse des candidatures</a:t>
            </a:r>
          </a:p>
        </p:txBody>
      </p:sp>
      <p:pic>
        <p:nvPicPr>
          <p:cNvPr id="6" name="Image 5" descr="Une image contenant intérieur, assis, sombre, table&#10;&#10;Description générée automatiquement">
            <a:extLst>
              <a:ext uri="{FF2B5EF4-FFF2-40B4-BE49-F238E27FC236}">
                <a16:creationId xmlns:a16="http://schemas.microsoft.com/office/drawing/2014/main" id="{43E91A9A-97D0-33A7-FA46-1D9457ED2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id="{F83989C3-1820-2F31-FCB4-38C58FA61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pic>
        <p:nvPicPr>
          <p:cNvPr id="8" name="Image 7">
            <a:extLst>
              <a:ext uri="{FF2B5EF4-FFF2-40B4-BE49-F238E27FC236}">
                <a16:creationId xmlns:a16="http://schemas.microsoft.com/office/drawing/2014/main" id="{CB3EDFC1-4D2E-1C5A-A551-183A047164BB}"/>
              </a:ext>
            </a:extLst>
          </p:cNvPr>
          <p:cNvPicPr>
            <a:picLocks noChangeAspect="1"/>
          </p:cNvPicPr>
          <p:nvPr/>
        </p:nvPicPr>
        <p:blipFill>
          <a:blip r:embed="rId4"/>
          <a:stretch>
            <a:fillRect/>
          </a:stretch>
        </p:blipFill>
        <p:spPr>
          <a:xfrm>
            <a:off x="93416" y="559434"/>
            <a:ext cx="4125675" cy="6229986"/>
          </a:xfrm>
          <a:prstGeom prst="rect">
            <a:avLst/>
          </a:prstGeom>
        </p:spPr>
      </p:pic>
      <p:pic>
        <p:nvPicPr>
          <p:cNvPr id="11" name="Image 10">
            <a:extLst>
              <a:ext uri="{FF2B5EF4-FFF2-40B4-BE49-F238E27FC236}">
                <a16:creationId xmlns:a16="http://schemas.microsoft.com/office/drawing/2014/main" id="{050BAEB5-F004-B73C-01D6-7C3C1131813B}"/>
              </a:ext>
            </a:extLst>
          </p:cNvPr>
          <p:cNvPicPr>
            <a:picLocks noChangeAspect="1"/>
          </p:cNvPicPr>
          <p:nvPr/>
        </p:nvPicPr>
        <p:blipFill>
          <a:blip r:embed="rId5"/>
          <a:stretch>
            <a:fillRect/>
          </a:stretch>
        </p:blipFill>
        <p:spPr>
          <a:xfrm>
            <a:off x="4435766" y="559434"/>
            <a:ext cx="4355136" cy="6229986"/>
          </a:xfrm>
          <a:prstGeom prst="rect">
            <a:avLst/>
          </a:prstGeom>
        </p:spPr>
      </p:pic>
      <p:sp>
        <p:nvSpPr>
          <p:cNvPr id="2" name="Flèche : courbe vers le haut 1">
            <a:hlinkClick r:id="rId6" action="ppaction://hlinksldjump"/>
            <a:extLst>
              <a:ext uri="{FF2B5EF4-FFF2-40B4-BE49-F238E27FC236}">
                <a16:creationId xmlns:a16="http://schemas.microsoft.com/office/drawing/2014/main" id="{B7D8DFA3-1C8F-6194-AE4C-C4AB1AF0E3CD}"/>
              </a:ext>
            </a:extLst>
          </p:cNvPr>
          <p:cNvSpPr/>
          <p:nvPr/>
        </p:nvSpPr>
        <p:spPr>
          <a:xfrm>
            <a:off x="8634120" y="6171909"/>
            <a:ext cx="426308" cy="253314"/>
          </a:xfrm>
          <a:prstGeom prst="curved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610725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070F06D-564A-CA6A-098F-806FA3605223}"/>
              </a:ext>
            </a:extLst>
          </p:cNvPr>
          <p:cNvSpPr>
            <a:spLocks noGrp="1"/>
          </p:cNvSpPr>
          <p:nvPr>
            <p:ph type="sldNum" sz="quarter" idx="12"/>
          </p:nvPr>
        </p:nvSpPr>
        <p:spPr/>
        <p:txBody>
          <a:bodyPr/>
          <a:lstStyle/>
          <a:p>
            <a:fld id="{D1CFD267-97E7-42C3-B405-6B6F68CDB3BE}" type="slidenum">
              <a:rPr lang="fr-FR" smtClean="0"/>
              <a:t>34</a:t>
            </a:fld>
            <a:endParaRPr lang="fr-FR"/>
          </a:p>
        </p:txBody>
      </p:sp>
      <p:sp>
        <p:nvSpPr>
          <p:cNvPr id="5" name="Titre 1">
            <a:extLst>
              <a:ext uri="{FF2B5EF4-FFF2-40B4-BE49-F238E27FC236}">
                <a16:creationId xmlns:a16="http://schemas.microsoft.com/office/drawing/2014/main" id="{7CEB96B7-CCE6-0A6A-2889-EAA770B81C1E}"/>
              </a:ext>
            </a:extLst>
          </p:cNvPr>
          <p:cNvSpPr>
            <a:spLocks noGrp="1"/>
          </p:cNvSpPr>
          <p:nvPr>
            <p:ph type="ctrTitle"/>
          </p:nvPr>
        </p:nvSpPr>
        <p:spPr>
          <a:xfrm>
            <a:off x="765810" y="-92704"/>
            <a:ext cx="7772400" cy="744841"/>
          </a:xfrm>
        </p:spPr>
        <p:txBody>
          <a:bodyPr>
            <a:noAutofit/>
          </a:bodyPr>
          <a:lstStyle/>
          <a:p>
            <a:r>
              <a:rPr lang="fr-FR" sz="2400" b="1" dirty="0"/>
              <a:t>Les chiffres clés de la formation</a:t>
            </a:r>
          </a:p>
        </p:txBody>
      </p:sp>
      <p:pic>
        <p:nvPicPr>
          <p:cNvPr id="6" name="Image 5" descr="Une image contenant intérieur, assis, sombre, table&#10;&#10;Description générée automatiquement">
            <a:extLst>
              <a:ext uri="{FF2B5EF4-FFF2-40B4-BE49-F238E27FC236}">
                <a16:creationId xmlns:a16="http://schemas.microsoft.com/office/drawing/2014/main" id="{43E91A9A-97D0-33A7-FA46-1D9457ED2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id="{F83989C3-1820-2F31-FCB4-38C58FA61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pic>
        <p:nvPicPr>
          <p:cNvPr id="3" name="Image 2">
            <a:extLst>
              <a:ext uri="{FF2B5EF4-FFF2-40B4-BE49-F238E27FC236}">
                <a16:creationId xmlns:a16="http://schemas.microsoft.com/office/drawing/2014/main" id="{2E6A3B4F-9BCE-C7A3-97D9-53047E7B1809}"/>
              </a:ext>
            </a:extLst>
          </p:cNvPr>
          <p:cNvPicPr>
            <a:picLocks noChangeAspect="1"/>
          </p:cNvPicPr>
          <p:nvPr/>
        </p:nvPicPr>
        <p:blipFill>
          <a:blip r:embed="rId4"/>
          <a:stretch>
            <a:fillRect/>
          </a:stretch>
        </p:blipFill>
        <p:spPr>
          <a:xfrm>
            <a:off x="1889760" y="652136"/>
            <a:ext cx="5890260" cy="6205863"/>
          </a:xfrm>
          <a:prstGeom prst="rect">
            <a:avLst/>
          </a:prstGeom>
        </p:spPr>
      </p:pic>
      <p:sp>
        <p:nvSpPr>
          <p:cNvPr id="2" name="Flèche : courbe vers le haut 1">
            <a:hlinkClick r:id="rId5" action="ppaction://hlinksldjump"/>
            <a:extLst>
              <a:ext uri="{FF2B5EF4-FFF2-40B4-BE49-F238E27FC236}">
                <a16:creationId xmlns:a16="http://schemas.microsoft.com/office/drawing/2014/main" id="{0EBE01D6-F3AB-C00F-DA2D-005D4984D77C}"/>
              </a:ext>
            </a:extLst>
          </p:cNvPr>
          <p:cNvSpPr/>
          <p:nvPr/>
        </p:nvSpPr>
        <p:spPr>
          <a:xfrm>
            <a:off x="7784757" y="5820032"/>
            <a:ext cx="426308" cy="253314"/>
          </a:xfrm>
          <a:prstGeom prst="curved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1781938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070F06D-564A-CA6A-098F-806FA3605223}"/>
              </a:ext>
            </a:extLst>
          </p:cNvPr>
          <p:cNvSpPr>
            <a:spLocks noGrp="1"/>
          </p:cNvSpPr>
          <p:nvPr>
            <p:ph type="sldNum" sz="quarter" idx="12"/>
          </p:nvPr>
        </p:nvSpPr>
        <p:spPr/>
        <p:txBody>
          <a:bodyPr/>
          <a:lstStyle/>
          <a:p>
            <a:fld id="{D1CFD267-97E7-42C3-B405-6B6F68CDB3BE}" type="slidenum">
              <a:rPr lang="fr-FR" smtClean="0"/>
              <a:t>35</a:t>
            </a:fld>
            <a:endParaRPr lang="fr-FR"/>
          </a:p>
        </p:txBody>
      </p:sp>
      <p:sp>
        <p:nvSpPr>
          <p:cNvPr id="5" name="Titre 1">
            <a:extLst>
              <a:ext uri="{FF2B5EF4-FFF2-40B4-BE49-F238E27FC236}">
                <a16:creationId xmlns:a16="http://schemas.microsoft.com/office/drawing/2014/main" id="{7CEB96B7-CCE6-0A6A-2889-EAA770B81C1E}"/>
              </a:ext>
            </a:extLst>
          </p:cNvPr>
          <p:cNvSpPr>
            <a:spLocks noGrp="1"/>
          </p:cNvSpPr>
          <p:nvPr>
            <p:ph type="ctrTitle"/>
          </p:nvPr>
        </p:nvSpPr>
        <p:spPr>
          <a:xfrm>
            <a:off x="765810" y="-92704"/>
            <a:ext cx="7772400" cy="744841"/>
          </a:xfrm>
        </p:spPr>
        <p:txBody>
          <a:bodyPr>
            <a:noAutofit/>
          </a:bodyPr>
          <a:lstStyle/>
          <a:p>
            <a:r>
              <a:rPr lang="fr-FR" sz="2400" b="1" dirty="0"/>
              <a:t>Echanges avec l’établissement</a:t>
            </a:r>
          </a:p>
        </p:txBody>
      </p:sp>
      <p:pic>
        <p:nvPicPr>
          <p:cNvPr id="6" name="Image 5" descr="Une image contenant intérieur, assis, sombre, table&#10;&#10;Description générée automatiquement">
            <a:extLst>
              <a:ext uri="{FF2B5EF4-FFF2-40B4-BE49-F238E27FC236}">
                <a16:creationId xmlns:a16="http://schemas.microsoft.com/office/drawing/2014/main" id="{43E91A9A-97D0-33A7-FA46-1D9457ED2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id="{F83989C3-1820-2F31-FCB4-38C58FA61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pic>
        <p:nvPicPr>
          <p:cNvPr id="3" name="Image 2">
            <a:extLst>
              <a:ext uri="{FF2B5EF4-FFF2-40B4-BE49-F238E27FC236}">
                <a16:creationId xmlns:a16="http://schemas.microsoft.com/office/drawing/2014/main" id="{A82E2164-7B2A-D997-CAE0-9945CFA9E62B}"/>
              </a:ext>
            </a:extLst>
          </p:cNvPr>
          <p:cNvPicPr>
            <a:picLocks noChangeAspect="1"/>
          </p:cNvPicPr>
          <p:nvPr/>
        </p:nvPicPr>
        <p:blipFill>
          <a:blip r:embed="rId4"/>
          <a:stretch>
            <a:fillRect/>
          </a:stretch>
        </p:blipFill>
        <p:spPr>
          <a:xfrm>
            <a:off x="1641708" y="744841"/>
            <a:ext cx="5753903" cy="6020640"/>
          </a:xfrm>
          <a:prstGeom prst="rect">
            <a:avLst/>
          </a:prstGeom>
        </p:spPr>
      </p:pic>
      <p:sp>
        <p:nvSpPr>
          <p:cNvPr id="2" name="Flèche : courbe vers le haut 1">
            <a:hlinkClick r:id="rId5" action="ppaction://hlinksldjump"/>
            <a:extLst>
              <a:ext uri="{FF2B5EF4-FFF2-40B4-BE49-F238E27FC236}">
                <a16:creationId xmlns:a16="http://schemas.microsoft.com/office/drawing/2014/main" id="{235358F0-893D-447E-CA05-C4932D26D1C3}"/>
              </a:ext>
            </a:extLst>
          </p:cNvPr>
          <p:cNvSpPr/>
          <p:nvPr/>
        </p:nvSpPr>
        <p:spPr>
          <a:xfrm>
            <a:off x="7784757" y="5820032"/>
            <a:ext cx="426308" cy="253314"/>
          </a:xfrm>
          <a:prstGeom prst="curved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019803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070F06D-564A-CA6A-098F-806FA3605223}"/>
              </a:ext>
            </a:extLst>
          </p:cNvPr>
          <p:cNvSpPr>
            <a:spLocks noGrp="1"/>
          </p:cNvSpPr>
          <p:nvPr>
            <p:ph type="sldNum" sz="quarter" idx="12"/>
          </p:nvPr>
        </p:nvSpPr>
        <p:spPr/>
        <p:txBody>
          <a:bodyPr/>
          <a:lstStyle/>
          <a:p>
            <a:fld id="{D1CFD267-97E7-42C3-B405-6B6F68CDB3BE}" type="slidenum">
              <a:rPr lang="fr-FR" smtClean="0"/>
              <a:t>36</a:t>
            </a:fld>
            <a:endParaRPr lang="fr-FR"/>
          </a:p>
        </p:txBody>
      </p:sp>
      <p:sp>
        <p:nvSpPr>
          <p:cNvPr id="5" name="Titre 1">
            <a:extLst>
              <a:ext uri="{FF2B5EF4-FFF2-40B4-BE49-F238E27FC236}">
                <a16:creationId xmlns:a16="http://schemas.microsoft.com/office/drawing/2014/main" id="{7CEB96B7-CCE6-0A6A-2889-EAA770B81C1E}"/>
              </a:ext>
            </a:extLst>
          </p:cNvPr>
          <p:cNvSpPr>
            <a:spLocks noGrp="1"/>
          </p:cNvSpPr>
          <p:nvPr>
            <p:ph type="ctrTitle"/>
          </p:nvPr>
        </p:nvSpPr>
        <p:spPr>
          <a:xfrm>
            <a:off x="765810" y="-92704"/>
            <a:ext cx="7772400" cy="744841"/>
          </a:xfrm>
        </p:spPr>
        <p:txBody>
          <a:bodyPr>
            <a:noAutofit/>
          </a:bodyPr>
          <a:lstStyle/>
          <a:p>
            <a:r>
              <a:rPr lang="fr-FR" sz="2400" b="1" dirty="0"/>
              <a:t>Exemple du programme Bachelor </a:t>
            </a:r>
            <a:br>
              <a:rPr lang="fr-FR" sz="2400" b="1" dirty="0"/>
            </a:br>
            <a:r>
              <a:rPr lang="fr-FR" sz="2400" b="1" dirty="0"/>
              <a:t>Grenoble Ecole Management</a:t>
            </a:r>
          </a:p>
        </p:txBody>
      </p:sp>
      <p:pic>
        <p:nvPicPr>
          <p:cNvPr id="6" name="Image 5" descr="Une image contenant intérieur, assis, sombre, table&#10;&#10;Description générée automatiquement">
            <a:extLst>
              <a:ext uri="{FF2B5EF4-FFF2-40B4-BE49-F238E27FC236}">
                <a16:creationId xmlns:a16="http://schemas.microsoft.com/office/drawing/2014/main" id="{43E91A9A-97D0-33A7-FA46-1D9457ED2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id="{F83989C3-1820-2F31-FCB4-38C58FA61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pic>
        <p:nvPicPr>
          <p:cNvPr id="3" name="Image 2">
            <a:extLst>
              <a:ext uri="{FF2B5EF4-FFF2-40B4-BE49-F238E27FC236}">
                <a16:creationId xmlns:a16="http://schemas.microsoft.com/office/drawing/2014/main" id="{39FED262-B180-DAA5-4295-09A060AA0ACB}"/>
              </a:ext>
            </a:extLst>
          </p:cNvPr>
          <p:cNvPicPr>
            <a:picLocks noChangeAspect="1"/>
          </p:cNvPicPr>
          <p:nvPr/>
        </p:nvPicPr>
        <p:blipFill>
          <a:blip r:embed="rId4"/>
          <a:stretch>
            <a:fillRect/>
          </a:stretch>
        </p:blipFill>
        <p:spPr>
          <a:xfrm>
            <a:off x="2019300" y="800100"/>
            <a:ext cx="5173980" cy="6057900"/>
          </a:xfrm>
          <a:prstGeom prst="rect">
            <a:avLst/>
          </a:prstGeom>
        </p:spPr>
      </p:pic>
      <p:sp>
        <p:nvSpPr>
          <p:cNvPr id="2" name="Flèche : courbe vers le haut 1">
            <a:hlinkClick r:id="rId5" action="ppaction://hlinksldjump"/>
            <a:extLst>
              <a:ext uri="{FF2B5EF4-FFF2-40B4-BE49-F238E27FC236}">
                <a16:creationId xmlns:a16="http://schemas.microsoft.com/office/drawing/2014/main" id="{A9178357-C3AA-A734-8BC1-A7330C614B36}"/>
              </a:ext>
            </a:extLst>
          </p:cNvPr>
          <p:cNvSpPr/>
          <p:nvPr/>
        </p:nvSpPr>
        <p:spPr>
          <a:xfrm>
            <a:off x="7784757" y="5820032"/>
            <a:ext cx="426308" cy="253314"/>
          </a:xfrm>
          <a:prstGeom prst="curved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287614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070F06D-564A-CA6A-098F-806FA3605223}"/>
              </a:ext>
            </a:extLst>
          </p:cNvPr>
          <p:cNvSpPr>
            <a:spLocks noGrp="1"/>
          </p:cNvSpPr>
          <p:nvPr>
            <p:ph type="sldNum" sz="quarter" idx="12"/>
          </p:nvPr>
        </p:nvSpPr>
        <p:spPr/>
        <p:txBody>
          <a:bodyPr/>
          <a:lstStyle/>
          <a:p>
            <a:fld id="{D1CFD267-97E7-42C3-B405-6B6F68CDB3BE}" type="slidenum">
              <a:rPr lang="fr-FR" smtClean="0"/>
              <a:t>37</a:t>
            </a:fld>
            <a:endParaRPr lang="fr-FR"/>
          </a:p>
        </p:txBody>
      </p:sp>
      <p:sp>
        <p:nvSpPr>
          <p:cNvPr id="5" name="Titre 1">
            <a:extLst>
              <a:ext uri="{FF2B5EF4-FFF2-40B4-BE49-F238E27FC236}">
                <a16:creationId xmlns:a16="http://schemas.microsoft.com/office/drawing/2014/main" id="{7CEB96B7-CCE6-0A6A-2889-EAA770B81C1E}"/>
              </a:ext>
            </a:extLst>
          </p:cNvPr>
          <p:cNvSpPr>
            <a:spLocks noGrp="1"/>
          </p:cNvSpPr>
          <p:nvPr>
            <p:ph type="ctrTitle"/>
          </p:nvPr>
        </p:nvSpPr>
        <p:spPr>
          <a:xfrm>
            <a:off x="778148" y="187013"/>
            <a:ext cx="7772400" cy="744841"/>
          </a:xfrm>
        </p:spPr>
        <p:txBody>
          <a:bodyPr>
            <a:noAutofit/>
          </a:bodyPr>
          <a:lstStyle/>
          <a:p>
            <a:r>
              <a:rPr lang="fr-FR" sz="2400" b="1" dirty="0"/>
              <a:t>RAPPEL IMPORTANT</a:t>
            </a:r>
            <a:br>
              <a:rPr lang="fr-FR" sz="2400" b="1" dirty="0"/>
            </a:br>
            <a:r>
              <a:rPr lang="fr-FR" sz="2400" b="1" dirty="0"/>
              <a:t>Algorithme de classement de PARCOURSUP</a:t>
            </a:r>
          </a:p>
        </p:txBody>
      </p:sp>
      <p:pic>
        <p:nvPicPr>
          <p:cNvPr id="6" name="Image 5" descr="Une image contenant intérieur, assis, sombre, table&#10;&#10;Description générée automatiquement">
            <a:extLst>
              <a:ext uri="{FF2B5EF4-FFF2-40B4-BE49-F238E27FC236}">
                <a16:creationId xmlns:a16="http://schemas.microsoft.com/office/drawing/2014/main" id="{43E91A9A-97D0-33A7-FA46-1D9457ED2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id="{F83989C3-1820-2F31-FCB4-38C58FA61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2" name="ZoneTexte 1">
            <a:extLst>
              <a:ext uri="{FF2B5EF4-FFF2-40B4-BE49-F238E27FC236}">
                <a16:creationId xmlns:a16="http://schemas.microsoft.com/office/drawing/2014/main" id="{93BB68FA-E5D0-CFCD-4C72-D431AFEDBFA0}"/>
              </a:ext>
            </a:extLst>
          </p:cNvPr>
          <p:cNvSpPr txBox="1"/>
          <p:nvPr/>
        </p:nvSpPr>
        <p:spPr>
          <a:xfrm>
            <a:off x="260350" y="1257300"/>
            <a:ext cx="8782050" cy="4524315"/>
          </a:xfrm>
          <a:prstGeom prst="rect">
            <a:avLst/>
          </a:prstGeom>
          <a:noFill/>
        </p:spPr>
        <p:txBody>
          <a:bodyPr wrap="square" rtlCol="0">
            <a:spAutoFit/>
          </a:bodyPr>
          <a:lstStyle/>
          <a:p>
            <a:pPr marL="285750" indent="-285750">
              <a:buFont typeface="Wingdings" panose="05000000000000000000" pitchFamily="2" charset="2"/>
              <a:buChar char="Ø"/>
            </a:pPr>
            <a:r>
              <a:rPr lang="fr-FR" dirty="0"/>
              <a:t>Contrairement à ce qui est souvent évoqué dans les médias, PARCOURSUP ne réalise pas le classement des candidatures …</a:t>
            </a:r>
          </a:p>
          <a:p>
            <a:pPr marL="285750" indent="-285750">
              <a:buFont typeface="Wingdings" panose="05000000000000000000" pitchFamily="2" charset="2"/>
              <a:buChar char="Ø"/>
            </a:pPr>
            <a:r>
              <a:rPr lang="fr-FR" dirty="0"/>
              <a:t>Ces classements sont réalisés uniquement par les commissions d’examen des vœux des établissements du supérieur.</a:t>
            </a:r>
          </a:p>
          <a:p>
            <a:pPr marL="285750" indent="-285750">
              <a:buFont typeface="Wingdings" panose="05000000000000000000" pitchFamily="2" charset="2"/>
              <a:buChar char="Ø"/>
            </a:pPr>
            <a:r>
              <a:rPr lang="fr-FR" dirty="0"/>
              <a:t>PARCOURSUP recueille ces classements et les communique aux candidats.</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a:t>Exceptions pour les formations ayant des « pourcentages de taux imposés » (boursiers, type de bac général technologique professionnel) :</a:t>
            </a:r>
          </a:p>
          <a:p>
            <a:pPr marL="742950" lvl="1" indent="-285750">
              <a:buFont typeface="Wingdings" panose="05000000000000000000" pitchFamily="2" charset="2"/>
              <a:buChar char="Ø"/>
            </a:pPr>
            <a:r>
              <a:rPr lang="fr-FR" dirty="0"/>
              <a:t> PARCOURSUP va chercher à maintenir ces pourcentages ;</a:t>
            </a:r>
          </a:p>
          <a:p>
            <a:pPr marL="742950" lvl="1" indent="-285750">
              <a:buFont typeface="Wingdings" panose="05000000000000000000" pitchFamily="2" charset="2"/>
              <a:buChar char="Ø"/>
            </a:pPr>
            <a:r>
              <a:rPr lang="fr-FR" dirty="0"/>
              <a:t>Exemple avec une formation CPGE ayant un % attendu de boursier de 15 % :</a:t>
            </a:r>
          </a:p>
          <a:p>
            <a:pPr marL="1200150" lvl="2" indent="-285750">
              <a:buFont typeface="Wingdings" panose="05000000000000000000" pitchFamily="2" charset="2"/>
              <a:buChar char="Ø"/>
            </a:pPr>
            <a:r>
              <a:rPr lang="fr-FR" dirty="0"/>
              <a:t>Hypothèse de 100 places – 1 000 dossiers classés ;</a:t>
            </a:r>
          </a:p>
          <a:p>
            <a:pPr marL="1200150" lvl="2" indent="-285750">
              <a:buFont typeface="Wingdings" panose="05000000000000000000" pitchFamily="2" charset="2"/>
              <a:buChar char="Ø"/>
            </a:pPr>
            <a:r>
              <a:rPr lang="fr-FR" dirty="0"/>
              <a:t>Si dans les 100 premiers dossiers classés, il n’y a pas de candidatures de boursier, PARCOURSUP arrêtera l’appel à la place 85 et prendra pour les 15 places suivantes les 15 dossiers boursiers les miens classés (exemple : rang 110 – 118 – 125 - …)</a:t>
            </a:r>
          </a:p>
          <a:p>
            <a:pPr marL="1200150" lvl="2" indent="-285750">
              <a:buFont typeface="Wingdings" panose="05000000000000000000" pitchFamily="2" charset="2"/>
              <a:buChar char="Ø"/>
            </a:pPr>
            <a:r>
              <a:rPr lang="fr-FR" dirty="0"/>
              <a:t>Ce qui permettra à PARCOURSUP de maintenir le taux de 15 % de boursier.</a:t>
            </a:r>
          </a:p>
        </p:txBody>
      </p:sp>
      <p:sp>
        <p:nvSpPr>
          <p:cNvPr id="3" name="Flèche : courbe vers le haut 2">
            <a:hlinkClick r:id="rId4" action="ppaction://hlinksldjump"/>
            <a:extLst>
              <a:ext uri="{FF2B5EF4-FFF2-40B4-BE49-F238E27FC236}">
                <a16:creationId xmlns:a16="http://schemas.microsoft.com/office/drawing/2014/main" id="{E2628FA6-73E9-8185-E44F-D8FA31415505}"/>
              </a:ext>
            </a:extLst>
          </p:cNvPr>
          <p:cNvSpPr/>
          <p:nvPr/>
        </p:nvSpPr>
        <p:spPr>
          <a:xfrm>
            <a:off x="7486650" y="6466439"/>
            <a:ext cx="547396" cy="25503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415615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070F06D-564A-CA6A-098F-806FA3605223}"/>
              </a:ext>
            </a:extLst>
          </p:cNvPr>
          <p:cNvSpPr>
            <a:spLocks noGrp="1"/>
          </p:cNvSpPr>
          <p:nvPr>
            <p:ph type="sldNum" sz="quarter" idx="12"/>
          </p:nvPr>
        </p:nvSpPr>
        <p:spPr/>
        <p:txBody>
          <a:bodyPr/>
          <a:lstStyle/>
          <a:p>
            <a:fld id="{D1CFD267-97E7-42C3-B405-6B6F68CDB3BE}" type="slidenum">
              <a:rPr lang="fr-FR" smtClean="0"/>
              <a:t>38</a:t>
            </a:fld>
            <a:endParaRPr lang="fr-FR" dirty="0"/>
          </a:p>
        </p:txBody>
      </p:sp>
      <p:sp>
        <p:nvSpPr>
          <p:cNvPr id="5" name="Titre 1">
            <a:extLst>
              <a:ext uri="{FF2B5EF4-FFF2-40B4-BE49-F238E27FC236}">
                <a16:creationId xmlns:a16="http://schemas.microsoft.com/office/drawing/2014/main" id="{7CEB96B7-CCE6-0A6A-2889-EAA770B81C1E}"/>
              </a:ext>
            </a:extLst>
          </p:cNvPr>
          <p:cNvSpPr>
            <a:spLocks noGrp="1"/>
          </p:cNvSpPr>
          <p:nvPr>
            <p:ph type="ctrTitle"/>
          </p:nvPr>
        </p:nvSpPr>
        <p:spPr>
          <a:xfrm>
            <a:off x="778148" y="187013"/>
            <a:ext cx="7772400" cy="744841"/>
          </a:xfrm>
        </p:spPr>
        <p:txBody>
          <a:bodyPr>
            <a:noAutofit/>
          </a:bodyPr>
          <a:lstStyle/>
          <a:p>
            <a:r>
              <a:rPr lang="fr-FR" sz="3600" b="1" dirty="0"/>
              <a:t>Répondeur automatique</a:t>
            </a:r>
          </a:p>
        </p:txBody>
      </p:sp>
      <p:pic>
        <p:nvPicPr>
          <p:cNvPr id="6" name="Image 5" descr="Une image contenant intérieur, assis, sombre, table&#10;&#10;Description générée automatiquement">
            <a:extLst>
              <a:ext uri="{FF2B5EF4-FFF2-40B4-BE49-F238E27FC236}">
                <a16:creationId xmlns:a16="http://schemas.microsoft.com/office/drawing/2014/main" id="{43E91A9A-97D0-33A7-FA46-1D9457ED2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id="{F83989C3-1820-2F31-FCB4-38C58FA61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2" name="ZoneTexte 1">
            <a:extLst>
              <a:ext uri="{FF2B5EF4-FFF2-40B4-BE49-F238E27FC236}">
                <a16:creationId xmlns:a16="http://schemas.microsoft.com/office/drawing/2014/main" id="{93BB68FA-E5D0-CFCD-4C72-D431AFEDBFA0}"/>
              </a:ext>
            </a:extLst>
          </p:cNvPr>
          <p:cNvSpPr txBox="1"/>
          <p:nvPr/>
        </p:nvSpPr>
        <p:spPr>
          <a:xfrm>
            <a:off x="260350" y="1257300"/>
            <a:ext cx="8782050" cy="3693319"/>
          </a:xfrm>
          <a:prstGeom prst="rect">
            <a:avLst/>
          </a:prstGeom>
          <a:noFill/>
        </p:spPr>
        <p:txBody>
          <a:bodyPr wrap="square" rtlCol="0">
            <a:spAutoFit/>
          </a:bodyPr>
          <a:lstStyle/>
          <a:p>
            <a:pPr marL="285750" indent="-285750">
              <a:buFont typeface="Arial" panose="020B0604020202020204" pitchFamily="34" charset="0"/>
              <a:buChar char="•"/>
            </a:pPr>
            <a:r>
              <a:rPr lang="fr-FR" dirty="0"/>
              <a:t> Exemple 1 : </a:t>
            </a:r>
          </a:p>
          <a:p>
            <a:pPr marL="742950" lvl="1" indent="-285750">
              <a:buFont typeface="Arial" panose="020B0604020202020204" pitchFamily="34" charset="0"/>
              <a:buChar char="•"/>
            </a:pPr>
            <a:r>
              <a:rPr lang="fr-FR" dirty="0"/>
              <a:t>vous avez maintenu un vœu "en attente", vous avez donc programmé sur le répondeur automatique un seul vœu favori en attente. </a:t>
            </a:r>
          </a:p>
          <a:p>
            <a:pPr marL="742950" lvl="1" indent="-285750">
              <a:buFont typeface="Arial" panose="020B0604020202020204" pitchFamily="34" charset="0"/>
              <a:buChar char="•"/>
            </a:pPr>
            <a:r>
              <a:rPr lang="fr-FR" dirty="0"/>
              <a:t>Si vous recevez une proposition pour ce vœu, elle sera acceptée automatiquement</a:t>
            </a:r>
          </a:p>
          <a:p>
            <a:pPr marL="742950" lvl="1" indent="-285750">
              <a:buFont typeface="Arial" panose="020B0604020202020204" pitchFamily="34" charset="0"/>
              <a:buChar char="•"/>
            </a:pPr>
            <a:endParaRPr lang="fr-FR" dirty="0"/>
          </a:p>
          <a:p>
            <a:pPr lvl="1"/>
            <a:endParaRPr lang="fr-FR" dirty="0"/>
          </a:p>
          <a:p>
            <a:r>
              <a:rPr lang="fr-FR" dirty="0"/>
              <a:t>• Exemple 2 : </a:t>
            </a:r>
          </a:p>
          <a:p>
            <a:pPr marL="742950" lvl="1" indent="-285750">
              <a:buFont typeface="Arial" panose="020B0604020202020204" pitchFamily="34" charset="0"/>
              <a:buChar char="•"/>
            </a:pPr>
            <a:r>
              <a:rPr lang="fr-FR" dirty="0"/>
              <a:t>vous avez déjà accepté une proposition et avez classé vos 3 vœux en attente. </a:t>
            </a:r>
          </a:p>
          <a:p>
            <a:pPr marL="742950" lvl="1" indent="-285750">
              <a:buFont typeface="Arial" panose="020B0604020202020204" pitchFamily="34" charset="0"/>
              <a:buChar char="•"/>
            </a:pPr>
            <a:r>
              <a:rPr lang="fr-FR" dirty="0"/>
              <a:t>Si vous recevez une proposition d’admission pour le vœu "en attente" que vous avez classé en n°2, elle est alors acceptée automatiquement</a:t>
            </a:r>
          </a:p>
          <a:p>
            <a:pPr marL="742950" lvl="1" indent="-285750">
              <a:buFont typeface="Arial" panose="020B0604020202020204" pitchFamily="34" charset="0"/>
              <a:buChar char="•"/>
            </a:pPr>
            <a:r>
              <a:rPr lang="fr-FR" dirty="0"/>
              <a:t>votre vœu n°3 en attente est supprimé tandis que votre vœu n°1 en attente est maintenu.</a:t>
            </a:r>
          </a:p>
          <a:p>
            <a:pPr marL="285750" indent="-285750">
              <a:buFont typeface="Wingdings" panose="05000000000000000000" pitchFamily="2" charset="2"/>
              <a:buChar char="Ø"/>
            </a:pPr>
            <a:endParaRPr lang="fr-FR" dirty="0"/>
          </a:p>
        </p:txBody>
      </p:sp>
      <p:sp>
        <p:nvSpPr>
          <p:cNvPr id="3" name="Flèche : courbe vers le haut 2">
            <a:hlinkClick r:id="rId4" action="ppaction://hlinksldjump"/>
            <a:extLst>
              <a:ext uri="{FF2B5EF4-FFF2-40B4-BE49-F238E27FC236}">
                <a16:creationId xmlns:a16="http://schemas.microsoft.com/office/drawing/2014/main" id="{6ABC1C94-66F4-34EF-6B60-C05A6FF34997}"/>
              </a:ext>
            </a:extLst>
          </p:cNvPr>
          <p:cNvSpPr/>
          <p:nvPr/>
        </p:nvSpPr>
        <p:spPr>
          <a:xfrm>
            <a:off x="6882714" y="5770605"/>
            <a:ext cx="531340" cy="365125"/>
          </a:xfrm>
          <a:prstGeom prst="curved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09592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778148" y="74053"/>
            <a:ext cx="7772400" cy="744841"/>
          </a:xfrm>
        </p:spPr>
        <p:txBody>
          <a:bodyPr>
            <a:normAutofit fontScale="90000"/>
          </a:bodyPr>
          <a:lstStyle/>
          <a:p>
            <a:r>
              <a:rPr lang="fr-FR" sz="4800" b="1" dirty="0"/>
              <a:t>Etape 1</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7" name="Espace réservé du texte 2">
            <a:extLst>
              <a:ext uri="{FF2B5EF4-FFF2-40B4-BE49-F238E27FC236}">
                <a16:creationId xmlns:a16="http://schemas.microsoft.com/office/drawing/2014/main" id="{6CF8B182-2FAE-47D7-A19A-B14076956D02}"/>
              </a:ext>
            </a:extLst>
          </p:cNvPr>
          <p:cNvSpPr txBox="1">
            <a:spLocks/>
          </p:cNvSpPr>
          <p:nvPr/>
        </p:nvSpPr>
        <p:spPr>
          <a:xfrm>
            <a:off x="0" y="1290935"/>
            <a:ext cx="2998870" cy="5217197"/>
          </a:xfrm>
          <a:prstGeom prst="rect">
            <a:avLst/>
          </a:prstGeom>
        </p:spPr>
        <p:txBody>
          <a:bodyPr>
            <a:normAutofit fontScale="55000" lnSpcReduction="20000"/>
          </a:bodyPr>
          <a:lstStyle>
            <a:lvl1pPr marL="342900" indent="-342900" algn="l" rtl="0" eaLnBrk="0" fontAlgn="base" hangingPunct="0">
              <a:spcBef>
                <a:spcPct val="20000"/>
              </a:spcBef>
              <a:spcAft>
                <a:spcPct val="0"/>
              </a:spcAft>
              <a:buClr>
                <a:schemeClr val="accent1"/>
              </a:buClr>
              <a:buSzPct val="65000"/>
              <a:buFont typeface="Wingdings"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charset="2"/>
              <a:buChar char="§"/>
              <a:defRPr sz="2000">
                <a:solidFill>
                  <a:schemeClr val="tx1"/>
                </a:solidFill>
                <a:latin typeface="+mn-lt"/>
              </a:defRPr>
            </a:lvl9pPr>
          </a:lstStyle>
          <a:p>
            <a:pPr marL="0" indent="0">
              <a:buFont typeface="Wingdings" charset="2"/>
              <a:buNone/>
            </a:pPr>
            <a:r>
              <a:rPr lang="fr-FR" sz="2600" b="1" kern="0" dirty="0">
                <a:solidFill>
                  <a:srgbClr val="F28E65"/>
                </a:solidFill>
              </a:rPr>
              <a:t>Un site dédié à l’orientation et PARCOURSUP</a:t>
            </a:r>
          </a:p>
          <a:p>
            <a:pPr marL="0" indent="0">
              <a:buFont typeface="Wingdings" charset="2"/>
              <a:buNone/>
            </a:pPr>
            <a:endParaRPr lang="fr-FR" b="1" kern="0" dirty="0"/>
          </a:p>
          <a:p>
            <a:r>
              <a:rPr lang="fr-FR" b="1" kern="0" dirty="0"/>
              <a:t>Découvrir les filières de formation de l’enseignement supérieur</a:t>
            </a:r>
            <a:br>
              <a:rPr lang="fr-FR" b="1" kern="0" dirty="0"/>
            </a:br>
            <a:endParaRPr lang="fr-FR" kern="0" dirty="0"/>
          </a:p>
          <a:p>
            <a:r>
              <a:rPr lang="fr-FR" b="1" kern="0" dirty="0"/>
              <a:t>Découvrir des métiers et les parcours jusqu’à l’insertion professionnelle</a:t>
            </a:r>
            <a:br>
              <a:rPr lang="fr-FR" b="1" kern="0" dirty="0"/>
            </a:br>
            <a:r>
              <a:rPr lang="fr-FR" b="1" kern="0" dirty="0"/>
              <a:t> </a:t>
            </a:r>
            <a:endParaRPr lang="fr-FR" kern="0" dirty="0"/>
          </a:p>
          <a:p>
            <a:r>
              <a:rPr lang="fr-FR" b="1" kern="0" dirty="0"/>
              <a:t>Connaître les caractéristiques des filières les plus demandées </a:t>
            </a:r>
            <a:r>
              <a:rPr lang="fr-FR" kern="0" dirty="0"/>
              <a:t>(STAPS, Droit, Psychologie, études de santé…) et </a:t>
            </a:r>
            <a:r>
              <a:rPr lang="fr-FR" b="1" kern="0" dirty="0"/>
              <a:t>les opportunités des filières d’avenir</a:t>
            </a:r>
            <a:br>
              <a:rPr lang="fr-FR" kern="0" dirty="0"/>
            </a:br>
            <a:endParaRPr lang="fr-FR" kern="0" dirty="0"/>
          </a:p>
          <a:p>
            <a:r>
              <a:rPr lang="fr-FR" b="1" kern="0" dirty="0"/>
              <a:t>Échanger</a:t>
            </a:r>
            <a:r>
              <a:rPr lang="fr-FR" kern="0" dirty="0"/>
              <a:t> par chat, mail ou téléphone avec des conseillers </a:t>
            </a:r>
          </a:p>
        </p:txBody>
      </p:sp>
      <p:sp>
        <p:nvSpPr>
          <p:cNvPr id="6" name="ZoneTexte 5">
            <a:extLst>
              <a:ext uri="{FF2B5EF4-FFF2-40B4-BE49-F238E27FC236}">
                <a16:creationId xmlns:a16="http://schemas.microsoft.com/office/drawing/2014/main" id="{EE062494-AB29-4ED5-A4A4-8F05B0880A90}"/>
              </a:ext>
            </a:extLst>
          </p:cNvPr>
          <p:cNvSpPr txBox="1"/>
          <p:nvPr/>
        </p:nvSpPr>
        <p:spPr>
          <a:xfrm>
            <a:off x="593452" y="764414"/>
            <a:ext cx="7958138" cy="461665"/>
          </a:xfrm>
          <a:prstGeom prst="rect">
            <a:avLst/>
          </a:prstGeom>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2400" b="1" dirty="0"/>
              <a:t>Site d’information https://avenirs.onisep.fr/</a:t>
            </a:r>
          </a:p>
        </p:txBody>
      </p:sp>
      <p:sp>
        <p:nvSpPr>
          <p:cNvPr id="9" name="ZoneTexte 8">
            <a:extLst>
              <a:ext uri="{FF2B5EF4-FFF2-40B4-BE49-F238E27FC236}">
                <a16:creationId xmlns:a16="http://schemas.microsoft.com/office/drawing/2014/main" id="{DB9CF2BC-ECDB-4B84-AFA4-71350D05B898}"/>
              </a:ext>
            </a:extLst>
          </p:cNvPr>
          <p:cNvSpPr txBox="1"/>
          <p:nvPr/>
        </p:nvSpPr>
        <p:spPr>
          <a:xfrm>
            <a:off x="926362" y="6087621"/>
            <a:ext cx="7958138" cy="523220"/>
          </a:xfrm>
          <a:prstGeom prst="rect">
            <a:avLst/>
          </a:prstGeom>
          <a:noFill/>
        </p:spPr>
        <p:txBody>
          <a:bodyPr wrap="square" rtlCol="0">
            <a:spAutoFit/>
          </a:bodyPr>
          <a:lstStyle/>
          <a:p>
            <a:r>
              <a:rPr lang="fr-FR" sz="2800" b="1" dirty="0"/>
              <a:t>Informations générales sur l’orientation en post bac</a:t>
            </a:r>
          </a:p>
        </p:txBody>
      </p:sp>
      <p:sp>
        <p:nvSpPr>
          <p:cNvPr id="10" name="Légende : flèche vers le bas 9">
            <a:extLst>
              <a:ext uri="{FF2B5EF4-FFF2-40B4-BE49-F238E27FC236}">
                <a16:creationId xmlns:a16="http://schemas.microsoft.com/office/drawing/2014/main" id="{FB9B9770-D490-42E8-A783-D5AE431CE9ED}"/>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1" name="Espace réservé du numéro de diapositive 10">
            <a:extLst>
              <a:ext uri="{FF2B5EF4-FFF2-40B4-BE49-F238E27FC236}">
                <a16:creationId xmlns:a16="http://schemas.microsoft.com/office/drawing/2014/main" id="{1B86F9D2-543A-4B83-8280-AB6E8A587F5F}"/>
              </a:ext>
            </a:extLst>
          </p:cNvPr>
          <p:cNvSpPr>
            <a:spLocks noGrp="1"/>
          </p:cNvSpPr>
          <p:nvPr>
            <p:ph type="sldNum" sz="quarter" idx="12"/>
          </p:nvPr>
        </p:nvSpPr>
        <p:spPr/>
        <p:txBody>
          <a:bodyPr/>
          <a:lstStyle/>
          <a:p>
            <a:fld id="{D1CFD267-97E7-42C3-B405-6B6F68CDB3BE}" type="slidenum">
              <a:rPr lang="fr-FR" smtClean="0"/>
              <a:t>4</a:t>
            </a:fld>
            <a:endParaRPr lang="fr-FR"/>
          </a:p>
        </p:txBody>
      </p:sp>
      <p:pic>
        <p:nvPicPr>
          <p:cNvPr id="3" name="Image 2">
            <a:extLst>
              <a:ext uri="{FF2B5EF4-FFF2-40B4-BE49-F238E27FC236}">
                <a16:creationId xmlns:a16="http://schemas.microsoft.com/office/drawing/2014/main" id="{B3EADEC0-E1C3-42CF-34B2-46CA567427DA}"/>
              </a:ext>
            </a:extLst>
          </p:cNvPr>
          <p:cNvPicPr>
            <a:picLocks noChangeAspect="1"/>
          </p:cNvPicPr>
          <p:nvPr/>
        </p:nvPicPr>
        <p:blipFill>
          <a:blip r:embed="rId4"/>
          <a:stretch>
            <a:fillRect/>
          </a:stretch>
        </p:blipFill>
        <p:spPr>
          <a:xfrm>
            <a:off x="2998870" y="1271799"/>
            <a:ext cx="6109137" cy="2668776"/>
          </a:xfrm>
          <a:prstGeom prst="rect">
            <a:avLst/>
          </a:prstGeom>
        </p:spPr>
      </p:pic>
      <p:sp>
        <p:nvSpPr>
          <p:cNvPr id="12" name="ZoneTexte 11">
            <a:extLst>
              <a:ext uri="{FF2B5EF4-FFF2-40B4-BE49-F238E27FC236}">
                <a16:creationId xmlns:a16="http://schemas.microsoft.com/office/drawing/2014/main" id="{11059C2F-25D1-D947-BB36-99CC1F612D09}"/>
              </a:ext>
            </a:extLst>
          </p:cNvPr>
          <p:cNvSpPr txBox="1"/>
          <p:nvPr/>
        </p:nvSpPr>
        <p:spPr>
          <a:xfrm>
            <a:off x="3592820" y="4393480"/>
            <a:ext cx="4697730" cy="369332"/>
          </a:xfrm>
          <a:prstGeom prst="rect">
            <a:avLst/>
          </a:prstGeom>
          <a:noFill/>
        </p:spPr>
        <p:txBody>
          <a:bodyPr wrap="square" rtlCol="0">
            <a:spAutoFit/>
          </a:bodyPr>
          <a:lstStyle/>
          <a:p>
            <a:pPr algn="ctr"/>
            <a:r>
              <a:rPr lang="fr-FR" dirty="0"/>
              <a:t>Mémo pour les élèves (et leurs familles ….</a:t>
            </a:r>
          </a:p>
        </p:txBody>
      </p:sp>
      <mc:AlternateContent xmlns:mc="http://schemas.openxmlformats.org/markup-compatibility/2006" xmlns:pslz="http://schemas.microsoft.com/office/powerpoint/2016/slidezoom">
        <mc:Choice Requires="pslz">
          <p:graphicFrame>
            <p:nvGraphicFramePr>
              <p:cNvPr id="14" name="Zoom de diapositive 13">
                <a:extLst>
                  <a:ext uri="{FF2B5EF4-FFF2-40B4-BE49-F238E27FC236}">
                    <a16:creationId xmlns:a16="http://schemas.microsoft.com/office/drawing/2014/main" id="{73E8FA40-1F1C-7AEA-15A0-1AEA9019B767}"/>
                  </a:ext>
                </a:extLst>
              </p:cNvPr>
              <p:cNvGraphicFramePr>
                <a:graphicFrameLocks noChangeAspect="1"/>
              </p:cNvGraphicFramePr>
              <p:nvPr>
                <p:extLst>
                  <p:ext uri="{D42A27DB-BD31-4B8C-83A1-F6EECF244321}">
                    <p14:modId xmlns:p14="http://schemas.microsoft.com/office/powerpoint/2010/main" val="4061896795"/>
                  </p:ext>
                </p:extLst>
              </p:nvPr>
            </p:nvGraphicFramePr>
            <p:xfrm>
              <a:off x="5318760" y="4836866"/>
              <a:ext cx="1038285" cy="778714"/>
            </p:xfrm>
            <a:graphic>
              <a:graphicData uri="http://schemas.microsoft.com/office/powerpoint/2016/slidezoom">
                <pslz:sldZm>
                  <pslz:sldZmObj sldId="314" cId="2661900549">
                    <pslz:zmPr id="{62B138DF-1CC0-4AF5-8DFB-2F3EB6AAA632}" returnToParent="0" transitionDur="1000">
                      <p166:blipFill xmlns:p166="http://schemas.microsoft.com/office/powerpoint/2016/6/main">
                        <a:blip r:embed="rId5"/>
                        <a:stretch>
                          <a:fillRect/>
                        </a:stretch>
                      </p166:blipFill>
                      <p166:spPr xmlns:p166="http://schemas.microsoft.com/office/powerpoint/2016/6/main">
                        <a:xfrm>
                          <a:off x="0" y="0"/>
                          <a:ext cx="1038285" cy="778714"/>
                        </a:xfrm>
                        <a:prstGeom prst="rect">
                          <a:avLst/>
                        </a:prstGeom>
                        <a:ln w="3175">
                          <a:solidFill>
                            <a:prstClr val="ltGray"/>
                          </a:solidFill>
                        </a:ln>
                      </p166:spPr>
                    </pslz:zmPr>
                  </pslz:sldZmObj>
                </pslz:sldZm>
              </a:graphicData>
            </a:graphic>
          </p:graphicFrame>
        </mc:Choice>
        <mc:Fallback xmlns="">
          <p:pic>
            <p:nvPicPr>
              <p:cNvPr id="14" name="Zoom de diapositive 13">
                <a:hlinkClick r:id="rId6" action="ppaction://hlinksldjump"/>
                <a:extLst>
                  <a:ext uri="{FF2B5EF4-FFF2-40B4-BE49-F238E27FC236}">
                    <a16:creationId xmlns:a16="http://schemas.microsoft.com/office/drawing/2014/main" id="{73E8FA40-1F1C-7AEA-15A0-1AEA9019B767}"/>
                  </a:ext>
                </a:extLst>
              </p:cNvPr>
              <p:cNvPicPr>
                <a:picLocks noGrp="1" noRot="1" noChangeAspect="1" noMove="1" noResize="1" noEditPoints="1" noAdjustHandles="1" noChangeArrowheads="1" noChangeShapeType="1"/>
              </p:cNvPicPr>
              <p:nvPr/>
            </p:nvPicPr>
            <p:blipFill>
              <a:blip r:embed="rId7"/>
              <a:stretch>
                <a:fillRect/>
              </a:stretch>
            </p:blipFill>
            <p:spPr>
              <a:xfrm>
                <a:off x="5318760" y="4836866"/>
                <a:ext cx="1038285" cy="778714"/>
              </a:xfrm>
              <a:prstGeom prst="rect">
                <a:avLst/>
              </a:prstGeom>
              <a:ln w="3175">
                <a:solidFill>
                  <a:prstClr val="ltGray"/>
                </a:solidFill>
              </a:ln>
            </p:spPr>
          </p:pic>
        </mc:Fallback>
      </mc:AlternateContent>
    </p:spTree>
    <p:extLst>
      <p:ext uri="{BB962C8B-B14F-4D97-AF65-F5344CB8AC3E}">
        <p14:creationId xmlns:p14="http://schemas.microsoft.com/office/powerpoint/2010/main" val="78379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778148" y="115300"/>
            <a:ext cx="7772400" cy="744841"/>
          </a:xfrm>
        </p:spPr>
        <p:txBody>
          <a:bodyPr>
            <a:normAutofit fontScale="90000"/>
          </a:bodyPr>
          <a:lstStyle/>
          <a:p>
            <a:r>
              <a:rPr lang="fr-FR" sz="4800" b="1" dirty="0"/>
              <a:t>Etape 1</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9" name="ZoneTexte 8">
            <a:extLst>
              <a:ext uri="{FF2B5EF4-FFF2-40B4-BE49-F238E27FC236}">
                <a16:creationId xmlns:a16="http://schemas.microsoft.com/office/drawing/2014/main" id="{69F05687-CE1F-4C71-8463-711A37973341}"/>
              </a:ext>
            </a:extLst>
          </p:cNvPr>
          <p:cNvSpPr txBox="1"/>
          <p:nvPr/>
        </p:nvSpPr>
        <p:spPr>
          <a:xfrm>
            <a:off x="1377217" y="846566"/>
            <a:ext cx="7216813" cy="400110"/>
          </a:xfrm>
          <a:prstGeom prst="rect">
            <a:avLst/>
          </a:prstGeom>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b="1" dirty="0"/>
              <a:t>Site d’information https://www.parcoursup.gouv.fr/</a:t>
            </a:r>
          </a:p>
        </p:txBody>
      </p:sp>
      <p:sp>
        <p:nvSpPr>
          <p:cNvPr id="10" name="ZoneTexte 9">
            <a:extLst>
              <a:ext uri="{FF2B5EF4-FFF2-40B4-BE49-F238E27FC236}">
                <a16:creationId xmlns:a16="http://schemas.microsoft.com/office/drawing/2014/main" id="{DD8C863C-950D-4F47-A3D2-5D3EEC93F7D0}"/>
              </a:ext>
            </a:extLst>
          </p:cNvPr>
          <p:cNvSpPr txBox="1"/>
          <p:nvPr/>
        </p:nvSpPr>
        <p:spPr>
          <a:xfrm>
            <a:off x="391769" y="1431269"/>
            <a:ext cx="8360462" cy="954107"/>
          </a:xfrm>
          <a:prstGeom prst="rect">
            <a:avLst/>
          </a:prstGeom>
          <a:noFill/>
        </p:spPr>
        <p:txBody>
          <a:bodyPr wrap="square" rtlCol="0">
            <a:spAutoFit/>
          </a:bodyPr>
          <a:lstStyle/>
          <a:p>
            <a:pPr algn="ctr"/>
            <a:r>
              <a:rPr lang="fr-FR" sz="2800" b="1" dirty="0"/>
              <a:t>Informations sur les offres de formations présentes sur PARCOURSUP 2024</a:t>
            </a:r>
          </a:p>
        </p:txBody>
      </p:sp>
      <p:sp>
        <p:nvSpPr>
          <p:cNvPr id="11" name="ZoneTexte 10">
            <a:extLst>
              <a:ext uri="{FF2B5EF4-FFF2-40B4-BE49-F238E27FC236}">
                <a16:creationId xmlns:a16="http://schemas.microsoft.com/office/drawing/2014/main" id="{C88970CB-A2A3-46E4-8106-5527D7952635}"/>
              </a:ext>
            </a:extLst>
          </p:cNvPr>
          <p:cNvSpPr txBox="1"/>
          <p:nvPr/>
        </p:nvSpPr>
        <p:spPr>
          <a:xfrm>
            <a:off x="238418" y="2955944"/>
            <a:ext cx="8667163" cy="2508379"/>
          </a:xfrm>
          <a:prstGeom prst="rect">
            <a:avLst/>
          </a:prstGeom>
          <a:noFill/>
        </p:spPr>
        <p:txBody>
          <a:bodyPr wrap="square">
            <a:spAutoFit/>
          </a:bodyPr>
          <a:lstStyle/>
          <a:p>
            <a:pPr marL="0" indent="0">
              <a:buFont typeface="Wingdings" charset="2"/>
              <a:buNone/>
            </a:pPr>
            <a:r>
              <a:rPr lang="fr-FR" b="1" kern="0" dirty="0"/>
              <a:t>Le site d’information Parcoursup.gouv.fr :</a:t>
            </a:r>
          </a:p>
          <a:p>
            <a:pPr marL="0" lvl="1"/>
            <a:r>
              <a:rPr lang="fr-FR" b="1" kern="0" dirty="0"/>
              <a:t> </a:t>
            </a:r>
            <a:r>
              <a:rPr lang="fr-FR" sz="1400" b="1" kern="0" dirty="0">
                <a:solidFill>
                  <a:srgbClr val="F28E65"/>
                </a:solidFill>
              </a:rPr>
              <a:t>pour s’informer</a:t>
            </a:r>
            <a:r>
              <a:rPr lang="fr-FR" sz="1200" b="1" kern="0" dirty="0">
                <a:solidFill>
                  <a:srgbClr val="F28E65"/>
                </a:solidFill>
              </a:rPr>
              <a:t> </a:t>
            </a:r>
            <a:r>
              <a:rPr lang="fr-FR" sz="1400" b="1" kern="0" dirty="0">
                <a:solidFill>
                  <a:srgbClr val="F28E65"/>
                </a:solidFill>
              </a:rPr>
              <a:t>sur le fonctionnement de chaque étape de la procédure</a:t>
            </a:r>
            <a:r>
              <a:rPr lang="fr-FR" sz="1200" b="1" kern="0" dirty="0"/>
              <a:t>, </a:t>
            </a:r>
            <a:r>
              <a:rPr lang="fr-FR" sz="1200" kern="0" dirty="0"/>
              <a:t>de l’inscription sur la plateforme à l’admission dans la formation choisie</a:t>
            </a:r>
          </a:p>
          <a:p>
            <a:pPr marL="0" lvl="1">
              <a:buFont typeface="Wingdings" charset="2"/>
              <a:buNone/>
            </a:pPr>
            <a:endParaRPr lang="fr-FR" sz="900" b="1" kern="0" dirty="0"/>
          </a:p>
          <a:p>
            <a:pPr marL="0" lvl="1"/>
            <a:r>
              <a:rPr lang="fr-FR" sz="1400" b="1" kern="0" dirty="0"/>
              <a:t> </a:t>
            </a:r>
            <a:r>
              <a:rPr lang="fr-FR" sz="1400" b="1" kern="0" dirty="0">
                <a:solidFill>
                  <a:srgbClr val="F28E65"/>
                </a:solidFill>
              </a:rPr>
              <a:t>pour consulter les formations disponibles </a:t>
            </a:r>
            <a:r>
              <a:rPr lang="fr-FR" sz="1200" kern="0" dirty="0"/>
              <a:t>via un moteur de recherche amélioré (version adaptée aux tel. portables) permettant d’accéder à </a:t>
            </a:r>
            <a:r>
              <a:rPr lang="fr-FR" sz="1400" b="1" kern="0" dirty="0"/>
              <a:t>plus de 23 000 formations </a:t>
            </a:r>
          </a:p>
          <a:p>
            <a:pPr lvl="2"/>
            <a:endParaRPr lang="fr-FR" sz="1200" kern="0" dirty="0"/>
          </a:p>
          <a:p>
            <a:pPr marL="0" lvl="2"/>
            <a:r>
              <a:rPr lang="fr-FR" sz="1200" kern="0" dirty="0"/>
              <a:t>La très grande majorité des formations reconnues par l’Etat, y compris celles en apprentissage, sont désormais disponibles sur Parcoursup. </a:t>
            </a:r>
          </a:p>
          <a:p>
            <a:pPr marL="0" lvl="2"/>
            <a:endParaRPr lang="fr-FR" sz="1200" kern="0" dirty="0"/>
          </a:p>
          <a:p>
            <a:pPr marL="0" lvl="2"/>
            <a:r>
              <a:rPr lang="fr-FR" sz="1200" kern="0" dirty="0"/>
              <a:t>La FAQ (Foire Aux Questions) répond à de très nombreuses questions …</a:t>
            </a:r>
          </a:p>
          <a:p>
            <a:pPr lvl="2"/>
            <a:endParaRPr lang="fr-FR" sz="1200" kern="0" dirty="0"/>
          </a:p>
        </p:txBody>
      </p:sp>
      <p:sp>
        <p:nvSpPr>
          <p:cNvPr id="12" name="Légende : flèche vers le bas 11">
            <a:extLst>
              <a:ext uri="{FF2B5EF4-FFF2-40B4-BE49-F238E27FC236}">
                <a16:creationId xmlns:a16="http://schemas.microsoft.com/office/drawing/2014/main" id="{7A6298B6-3D39-4021-881C-EB9059530604}"/>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6" name="Espace réservé du numéro de diapositive 5">
            <a:extLst>
              <a:ext uri="{FF2B5EF4-FFF2-40B4-BE49-F238E27FC236}">
                <a16:creationId xmlns:a16="http://schemas.microsoft.com/office/drawing/2014/main" id="{F70E8A26-5BAC-4AB6-B6B0-2F5C2B2B8400}"/>
              </a:ext>
            </a:extLst>
          </p:cNvPr>
          <p:cNvSpPr>
            <a:spLocks noGrp="1"/>
          </p:cNvSpPr>
          <p:nvPr>
            <p:ph type="sldNum" sz="quarter" idx="12"/>
          </p:nvPr>
        </p:nvSpPr>
        <p:spPr/>
        <p:txBody>
          <a:bodyPr/>
          <a:lstStyle/>
          <a:p>
            <a:fld id="{D1CFD267-97E7-42C3-B405-6B6F68CDB3BE}" type="slidenum">
              <a:rPr lang="fr-FR" smtClean="0"/>
              <a:t>5</a:t>
            </a:fld>
            <a:endParaRPr lang="fr-FR"/>
          </a:p>
        </p:txBody>
      </p:sp>
    </p:spTree>
    <p:extLst>
      <p:ext uri="{BB962C8B-B14F-4D97-AF65-F5344CB8AC3E}">
        <p14:creationId xmlns:p14="http://schemas.microsoft.com/office/powerpoint/2010/main" val="108741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778148" y="139577"/>
            <a:ext cx="7772400" cy="744841"/>
          </a:xfrm>
        </p:spPr>
        <p:txBody>
          <a:bodyPr>
            <a:normAutofit fontScale="90000"/>
          </a:bodyPr>
          <a:lstStyle/>
          <a:p>
            <a:r>
              <a:rPr lang="fr-FR" sz="4800" b="1" dirty="0"/>
              <a:t>Etape 1</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9" name="ZoneTexte 8">
            <a:extLst>
              <a:ext uri="{FF2B5EF4-FFF2-40B4-BE49-F238E27FC236}">
                <a16:creationId xmlns:a16="http://schemas.microsoft.com/office/drawing/2014/main" id="{C2CC976A-18D0-42A6-A994-7C63C2812284}"/>
              </a:ext>
            </a:extLst>
          </p:cNvPr>
          <p:cNvSpPr txBox="1"/>
          <p:nvPr/>
        </p:nvSpPr>
        <p:spPr>
          <a:xfrm>
            <a:off x="1055941" y="916279"/>
            <a:ext cx="7216813" cy="400110"/>
          </a:xfrm>
          <a:prstGeom prst="rect">
            <a:avLst/>
          </a:prstGeom>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b="1" dirty="0"/>
              <a:t>Site d’information https://dossier.parcoursup.fr/Candidat/carte</a:t>
            </a:r>
          </a:p>
        </p:txBody>
      </p:sp>
      <p:sp>
        <p:nvSpPr>
          <p:cNvPr id="10" name="Légende : flèche vers le bas 9">
            <a:extLst>
              <a:ext uri="{FF2B5EF4-FFF2-40B4-BE49-F238E27FC236}">
                <a16:creationId xmlns:a16="http://schemas.microsoft.com/office/drawing/2014/main" id="{08A5EFDE-CB97-4967-A50B-CC96EF3595A3}"/>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7B8D6173-07B1-4E98-A1BF-3D96273EF1EF}"/>
              </a:ext>
            </a:extLst>
          </p:cNvPr>
          <p:cNvSpPr>
            <a:spLocks noGrp="1"/>
          </p:cNvSpPr>
          <p:nvPr>
            <p:ph type="sldNum" sz="quarter" idx="12"/>
          </p:nvPr>
        </p:nvSpPr>
        <p:spPr/>
        <p:txBody>
          <a:bodyPr/>
          <a:lstStyle/>
          <a:p>
            <a:fld id="{D1CFD267-97E7-42C3-B405-6B6F68CDB3BE}" type="slidenum">
              <a:rPr lang="fr-FR" smtClean="0"/>
              <a:t>6</a:t>
            </a:fld>
            <a:endParaRPr lang="fr-FR"/>
          </a:p>
        </p:txBody>
      </p:sp>
      <p:sp>
        <p:nvSpPr>
          <p:cNvPr id="3" name="ZoneTexte 2">
            <a:extLst>
              <a:ext uri="{FF2B5EF4-FFF2-40B4-BE49-F238E27FC236}">
                <a16:creationId xmlns:a16="http://schemas.microsoft.com/office/drawing/2014/main" id="{1FE2F1AD-E47B-91CF-9C23-FCAF7D9E15CE}"/>
              </a:ext>
            </a:extLst>
          </p:cNvPr>
          <p:cNvSpPr txBox="1"/>
          <p:nvPr/>
        </p:nvSpPr>
        <p:spPr>
          <a:xfrm>
            <a:off x="1313154" y="5987019"/>
            <a:ext cx="6959600" cy="369332"/>
          </a:xfrm>
          <a:prstGeom prst="rect">
            <a:avLst/>
          </a:prstGeom>
          <a:noFill/>
        </p:spPr>
        <p:txBody>
          <a:bodyPr wrap="square" rtlCol="0">
            <a:spAutoFit/>
          </a:bodyPr>
          <a:lstStyle/>
          <a:p>
            <a:r>
              <a:rPr lang="fr-FR" dirty="0"/>
              <a:t>Exemple pour une recherche « CPGE MPSI » établissements publics</a:t>
            </a:r>
          </a:p>
        </p:txBody>
      </p:sp>
      <p:pic>
        <p:nvPicPr>
          <p:cNvPr id="11" name="Image 10">
            <a:extLst>
              <a:ext uri="{FF2B5EF4-FFF2-40B4-BE49-F238E27FC236}">
                <a16:creationId xmlns:a16="http://schemas.microsoft.com/office/drawing/2014/main" id="{9654D31D-B1F7-0947-2D75-BC0BA5467CEF}"/>
              </a:ext>
            </a:extLst>
          </p:cNvPr>
          <p:cNvPicPr>
            <a:picLocks noChangeAspect="1"/>
          </p:cNvPicPr>
          <p:nvPr/>
        </p:nvPicPr>
        <p:blipFill rotWithShape="1">
          <a:blip r:embed="rId4"/>
          <a:srcRect l="4131" t="-158" r="1783" b="158"/>
          <a:stretch/>
        </p:blipFill>
        <p:spPr>
          <a:xfrm>
            <a:off x="2028792" y="1563130"/>
            <a:ext cx="5086415" cy="4151869"/>
          </a:xfrm>
          <a:prstGeom prst="rect">
            <a:avLst/>
          </a:prstGeom>
        </p:spPr>
      </p:pic>
    </p:spTree>
    <p:extLst>
      <p:ext uri="{BB962C8B-B14F-4D97-AF65-F5344CB8AC3E}">
        <p14:creationId xmlns:p14="http://schemas.microsoft.com/office/powerpoint/2010/main" val="56858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778148" y="139577"/>
            <a:ext cx="7772400" cy="744841"/>
          </a:xfrm>
        </p:spPr>
        <p:txBody>
          <a:bodyPr>
            <a:normAutofit fontScale="90000"/>
          </a:bodyPr>
          <a:lstStyle/>
          <a:p>
            <a:r>
              <a:rPr lang="fr-FR" sz="4800" b="1" dirty="0"/>
              <a:t>Etape 1</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12" name="Espace réservé du texte 2">
            <a:extLst>
              <a:ext uri="{FF2B5EF4-FFF2-40B4-BE49-F238E27FC236}">
                <a16:creationId xmlns:a16="http://schemas.microsoft.com/office/drawing/2014/main" id="{039D1EC2-CA03-43AC-8772-A916BE4AC1C3}"/>
              </a:ext>
            </a:extLst>
          </p:cNvPr>
          <p:cNvSpPr txBox="1">
            <a:spLocks/>
          </p:cNvSpPr>
          <p:nvPr/>
        </p:nvSpPr>
        <p:spPr>
          <a:xfrm>
            <a:off x="376333" y="1431376"/>
            <a:ext cx="8241173" cy="4552555"/>
          </a:xfrm>
          <a:prstGeom prst="rect">
            <a:avLst/>
          </a:prstGeom>
        </p:spPr>
        <p:txBody>
          <a:bodyPr>
            <a:normAutofit/>
          </a:bodyPr>
          <a:lstStyle>
            <a:lvl1pPr marL="342900" indent="-342900" algn="l" rtl="0" eaLnBrk="0" fontAlgn="base" hangingPunct="0">
              <a:spcBef>
                <a:spcPct val="20000"/>
              </a:spcBef>
              <a:spcAft>
                <a:spcPct val="0"/>
              </a:spcAft>
              <a:buClr>
                <a:schemeClr val="accent1"/>
              </a:buClr>
              <a:buSzPct val="65000"/>
              <a:buFont typeface="Wingdings"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charset="2"/>
              <a:buChar char="§"/>
              <a:defRPr sz="2000">
                <a:solidFill>
                  <a:schemeClr val="tx1"/>
                </a:solidFill>
                <a:latin typeface="+mn-lt"/>
              </a:defRPr>
            </a:lvl9pPr>
          </a:lstStyle>
          <a:p>
            <a:pPr marL="0" indent="0">
              <a:buFont typeface="Wingdings" charset="2"/>
              <a:buNone/>
              <a:defRPr/>
            </a:pPr>
            <a:r>
              <a:rPr lang="fr-FR" sz="1800" b="1" kern="0" dirty="0"/>
              <a:t>Pour chaque formation, des informations essentielles pour mieux connaître leurs contenus, identifier les débouchés professionnels et évaluer la pertinence de vos choix :</a:t>
            </a:r>
            <a:endParaRPr lang="fr-FR" sz="1100" b="1" kern="0" dirty="0"/>
          </a:p>
          <a:p>
            <a:pPr marL="457200" lvl="1" indent="0">
              <a:buFont typeface="Wingdings" charset="2"/>
              <a:buNone/>
              <a:defRPr/>
            </a:pPr>
            <a:r>
              <a:rPr lang="fr-FR" sz="1900" b="1" kern="0" dirty="0"/>
              <a:t>Informations fournies pour chaque formation :</a:t>
            </a:r>
          </a:p>
          <a:p>
            <a:pPr lvl="1">
              <a:defRPr/>
            </a:pPr>
            <a:r>
              <a:rPr lang="fr-FR" sz="1700" kern="0" dirty="0"/>
              <a:t>Découverte des contenus et organisation des enseignements </a:t>
            </a:r>
          </a:p>
          <a:p>
            <a:pPr lvl="2">
              <a:defRPr/>
            </a:pPr>
            <a:r>
              <a:rPr lang="fr-FR" sz="1300" kern="0" dirty="0"/>
              <a:t>Frais de scolarité </a:t>
            </a:r>
          </a:p>
          <a:p>
            <a:pPr lvl="2">
              <a:defRPr/>
            </a:pPr>
            <a:endParaRPr lang="fr-FR" sz="1300" kern="0" dirty="0"/>
          </a:p>
          <a:p>
            <a:pPr lvl="1">
              <a:defRPr/>
            </a:pPr>
            <a:r>
              <a:rPr lang="fr-FR" sz="1700" kern="0" dirty="0"/>
              <a:t>Critères d’analyse des candidatures</a:t>
            </a:r>
          </a:p>
          <a:p>
            <a:pPr lvl="1">
              <a:defRPr/>
            </a:pPr>
            <a:r>
              <a:rPr lang="fr-FR" sz="1700" kern="0" dirty="0"/>
              <a:t>Rapport public (exemple pour MPSI Berthollet             )</a:t>
            </a:r>
          </a:p>
          <a:p>
            <a:pPr lvl="1">
              <a:defRPr/>
            </a:pPr>
            <a:endParaRPr lang="fr-FR" sz="1700" kern="0" dirty="0"/>
          </a:p>
          <a:p>
            <a:pPr lvl="1">
              <a:defRPr/>
            </a:pPr>
            <a:r>
              <a:rPr lang="fr-FR" sz="1700" kern="0" dirty="0"/>
              <a:t>Les chiffres clés de la formation </a:t>
            </a:r>
          </a:p>
          <a:p>
            <a:pPr lvl="1">
              <a:defRPr/>
            </a:pPr>
            <a:endParaRPr lang="fr-FR" sz="1700" kern="0" dirty="0"/>
          </a:p>
          <a:p>
            <a:pPr lvl="1">
              <a:defRPr/>
            </a:pPr>
            <a:r>
              <a:rPr lang="fr-FR" sz="1700" kern="0" dirty="0"/>
              <a:t>Des contacts utiles : référent handicap, responsable pédagogique</a:t>
            </a:r>
          </a:p>
          <a:p>
            <a:pPr lvl="1">
              <a:defRPr/>
            </a:pPr>
            <a:endParaRPr lang="fr-FR" sz="1700" kern="0" dirty="0"/>
          </a:p>
          <a:p>
            <a:pPr lvl="1">
              <a:defRPr/>
            </a:pPr>
            <a:r>
              <a:rPr lang="fr-FR" sz="1700" kern="0" dirty="0"/>
              <a:t>Possibilité de mettre des formations en favori et les intégrer à un comparateur</a:t>
            </a:r>
          </a:p>
        </p:txBody>
      </p:sp>
      <p:sp>
        <p:nvSpPr>
          <p:cNvPr id="7" name="ZoneTexte 6">
            <a:extLst>
              <a:ext uri="{FF2B5EF4-FFF2-40B4-BE49-F238E27FC236}">
                <a16:creationId xmlns:a16="http://schemas.microsoft.com/office/drawing/2014/main" id="{4C0C4CBD-9FEB-4D6F-A3D6-6BB410CF4CEC}"/>
              </a:ext>
            </a:extLst>
          </p:cNvPr>
          <p:cNvSpPr txBox="1"/>
          <p:nvPr/>
        </p:nvSpPr>
        <p:spPr>
          <a:xfrm>
            <a:off x="1055941" y="916279"/>
            <a:ext cx="7216813" cy="400110"/>
          </a:xfrm>
          <a:prstGeom prst="rect">
            <a:avLst/>
          </a:prstGeom>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b="1" dirty="0"/>
              <a:t>Site d’information https://dossier.parcoursup.fr/Candidat/carte</a:t>
            </a:r>
          </a:p>
        </p:txBody>
      </p:sp>
      <p:sp>
        <p:nvSpPr>
          <p:cNvPr id="10" name="Légende : flèche vers le bas 9">
            <a:extLst>
              <a:ext uri="{FF2B5EF4-FFF2-40B4-BE49-F238E27FC236}">
                <a16:creationId xmlns:a16="http://schemas.microsoft.com/office/drawing/2014/main" id="{7AA64F7B-F7C5-47C5-B80E-C611000EA0A0}"/>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3554830B-1236-40D8-B880-04D8975C3EEC}"/>
              </a:ext>
            </a:extLst>
          </p:cNvPr>
          <p:cNvSpPr>
            <a:spLocks noGrp="1"/>
          </p:cNvSpPr>
          <p:nvPr>
            <p:ph type="sldNum" sz="quarter" idx="12"/>
          </p:nvPr>
        </p:nvSpPr>
        <p:spPr/>
        <p:txBody>
          <a:bodyPr/>
          <a:lstStyle/>
          <a:p>
            <a:fld id="{D1CFD267-97E7-42C3-B405-6B6F68CDB3BE}" type="slidenum">
              <a:rPr lang="fr-FR" smtClean="0"/>
              <a:t>7</a:t>
            </a:fld>
            <a:endParaRPr lang="fr-FR" dirty="0"/>
          </a:p>
        </p:txBody>
      </p:sp>
      <p:sp>
        <p:nvSpPr>
          <p:cNvPr id="3" name="ZoneTexte 2">
            <a:extLst>
              <a:ext uri="{FF2B5EF4-FFF2-40B4-BE49-F238E27FC236}">
                <a16:creationId xmlns:a16="http://schemas.microsoft.com/office/drawing/2014/main" id="{741D6496-0868-41CE-BE20-E4258A8353EA}"/>
              </a:ext>
            </a:extLst>
          </p:cNvPr>
          <p:cNvSpPr txBox="1"/>
          <p:nvPr/>
        </p:nvSpPr>
        <p:spPr>
          <a:xfrm>
            <a:off x="725214" y="5983931"/>
            <a:ext cx="4288220" cy="369332"/>
          </a:xfrm>
          <a:prstGeom prst="rect">
            <a:avLst/>
          </a:prstGeom>
          <a:noFill/>
        </p:spPr>
        <p:txBody>
          <a:bodyPr wrap="square" rtlCol="0">
            <a:spAutoFit/>
          </a:bodyPr>
          <a:lstStyle/>
          <a:p>
            <a:r>
              <a:rPr lang="fr-FR" dirty="0"/>
              <a:t>Exemple :  filière CPGE MPSI - BERTHOLLET</a:t>
            </a:r>
          </a:p>
        </p:txBody>
      </p:sp>
      <mc:AlternateContent xmlns:mc="http://schemas.openxmlformats.org/markup-compatibility/2006" xmlns:pslz="http://schemas.microsoft.com/office/powerpoint/2016/slidezoom">
        <mc:Choice Requires="pslz">
          <p:graphicFrame>
            <p:nvGraphicFramePr>
              <p:cNvPr id="9" name="Zoom de diapositive 8">
                <a:extLst>
                  <a:ext uri="{FF2B5EF4-FFF2-40B4-BE49-F238E27FC236}">
                    <a16:creationId xmlns:a16="http://schemas.microsoft.com/office/drawing/2014/main" id="{B8150EC9-2EAE-5520-0E3C-24AB51ACA58C}"/>
                  </a:ext>
                </a:extLst>
              </p:cNvPr>
              <p:cNvGraphicFramePr>
                <a:graphicFrameLocks noChangeAspect="1"/>
              </p:cNvGraphicFramePr>
              <p:nvPr>
                <p:extLst>
                  <p:ext uri="{D42A27DB-BD31-4B8C-83A1-F6EECF244321}">
                    <p14:modId xmlns:p14="http://schemas.microsoft.com/office/powerpoint/2010/main" val="1970213231"/>
                  </p:ext>
                </p:extLst>
              </p:nvPr>
            </p:nvGraphicFramePr>
            <p:xfrm>
              <a:off x="6626225" y="2692731"/>
              <a:ext cx="463550" cy="347663"/>
            </p:xfrm>
            <a:graphic>
              <a:graphicData uri="http://schemas.microsoft.com/office/powerpoint/2016/slidezoom">
                <pslz:sldZm>
                  <pslz:sldZmObj sldId="306" cId="2052236767">
                    <pslz:zmPr id="{6FB0C308-A117-420C-9FD0-850E4A8862BF}" returnToParent="0" transitionDur="1000">
                      <p166:blipFill xmlns:p166="http://schemas.microsoft.com/office/powerpoint/2016/6/main">
                        <a:blip r:embed="rId4"/>
                        <a:stretch>
                          <a:fillRect/>
                        </a:stretch>
                      </p166:blipFill>
                      <p166:spPr xmlns:p166="http://schemas.microsoft.com/office/powerpoint/2016/6/main">
                        <a:xfrm>
                          <a:off x="0" y="0"/>
                          <a:ext cx="463550" cy="347663"/>
                        </a:xfrm>
                        <a:prstGeom prst="rect">
                          <a:avLst/>
                        </a:prstGeom>
                        <a:ln w="3175">
                          <a:solidFill>
                            <a:prstClr val="ltGray"/>
                          </a:solidFill>
                        </a:ln>
                      </p166:spPr>
                    </pslz:zmPr>
                  </pslz:sldZmObj>
                </pslz:sldZm>
              </a:graphicData>
            </a:graphic>
          </p:graphicFrame>
        </mc:Choice>
        <mc:Fallback xmlns="">
          <p:pic>
            <p:nvPicPr>
              <p:cNvPr id="9" name="Zoom de diapositive 8">
                <a:hlinkClick r:id="rId5" action="ppaction://hlinksldjump"/>
                <a:extLst>
                  <a:ext uri="{FF2B5EF4-FFF2-40B4-BE49-F238E27FC236}">
                    <a16:creationId xmlns:a16="http://schemas.microsoft.com/office/drawing/2014/main" id="{B8150EC9-2EAE-5520-0E3C-24AB51ACA58C}"/>
                  </a:ext>
                </a:extLst>
              </p:cNvPr>
              <p:cNvPicPr>
                <a:picLocks noGrp="1" noRot="1" noChangeAspect="1" noMove="1" noResize="1" noEditPoints="1" noAdjustHandles="1" noChangeArrowheads="1" noChangeShapeType="1"/>
              </p:cNvPicPr>
              <p:nvPr/>
            </p:nvPicPr>
            <p:blipFill>
              <a:blip r:embed="rId6"/>
              <a:stretch>
                <a:fillRect/>
              </a:stretch>
            </p:blipFill>
            <p:spPr>
              <a:xfrm>
                <a:off x="6626225" y="2692731"/>
                <a:ext cx="463550" cy="347663"/>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7" name="Zoom de diapositive 16">
                <a:extLst>
                  <a:ext uri="{FF2B5EF4-FFF2-40B4-BE49-F238E27FC236}">
                    <a16:creationId xmlns:a16="http://schemas.microsoft.com/office/drawing/2014/main" id="{0E83A6D4-5220-5091-35C5-F1FC81E1BF2F}"/>
                  </a:ext>
                </a:extLst>
              </p:cNvPr>
              <p:cNvGraphicFramePr>
                <a:graphicFrameLocks noChangeAspect="1"/>
              </p:cNvGraphicFramePr>
              <p:nvPr>
                <p:extLst>
                  <p:ext uri="{D42A27DB-BD31-4B8C-83A1-F6EECF244321}">
                    <p14:modId xmlns:p14="http://schemas.microsoft.com/office/powerpoint/2010/main" val="3983323520"/>
                  </p:ext>
                </p:extLst>
              </p:nvPr>
            </p:nvGraphicFramePr>
            <p:xfrm>
              <a:off x="4337635" y="3422822"/>
              <a:ext cx="527050" cy="395288"/>
            </p:xfrm>
            <a:graphic>
              <a:graphicData uri="http://schemas.microsoft.com/office/powerpoint/2016/slidezoom">
                <pslz:sldZm>
                  <pslz:sldZmObj sldId="307" cId="3610725376">
                    <pslz:zmPr id="{28F7B971-9761-4CA4-8F54-7119F84484D2}" returnToParent="0" transitionDur="1000">
                      <p166:blipFill xmlns:p166="http://schemas.microsoft.com/office/powerpoint/2016/6/main">
                        <a:blip r:embed="rId7"/>
                        <a:stretch>
                          <a:fillRect/>
                        </a:stretch>
                      </p166:blipFill>
                      <p166:spPr xmlns:p166="http://schemas.microsoft.com/office/powerpoint/2016/6/main">
                        <a:xfrm>
                          <a:off x="0" y="0"/>
                          <a:ext cx="527050" cy="395288"/>
                        </a:xfrm>
                        <a:prstGeom prst="rect">
                          <a:avLst/>
                        </a:prstGeom>
                        <a:ln w="3175">
                          <a:solidFill>
                            <a:prstClr val="ltGray"/>
                          </a:solidFill>
                        </a:ln>
                      </p166:spPr>
                    </pslz:zmPr>
                  </pslz:sldZmObj>
                </pslz:sldZm>
              </a:graphicData>
            </a:graphic>
          </p:graphicFrame>
        </mc:Choice>
        <mc:Fallback xmlns="">
          <p:pic>
            <p:nvPicPr>
              <p:cNvPr id="17" name="Zoom de diapositive 16">
                <a:hlinkClick r:id="rId8" action="ppaction://hlinksldjump"/>
                <a:extLst>
                  <a:ext uri="{FF2B5EF4-FFF2-40B4-BE49-F238E27FC236}">
                    <a16:creationId xmlns:a16="http://schemas.microsoft.com/office/drawing/2014/main" id="{0E83A6D4-5220-5091-35C5-F1FC81E1BF2F}"/>
                  </a:ext>
                </a:extLst>
              </p:cNvPr>
              <p:cNvPicPr>
                <a:picLocks noGrp="1" noRot="1" noChangeAspect="1" noMove="1" noResize="1" noEditPoints="1" noAdjustHandles="1" noChangeArrowheads="1" noChangeShapeType="1"/>
              </p:cNvPicPr>
              <p:nvPr/>
            </p:nvPicPr>
            <p:blipFill>
              <a:blip r:embed="rId9"/>
              <a:stretch>
                <a:fillRect/>
              </a:stretch>
            </p:blipFill>
            <p:spPr>
              <a:xfrm>
                <a:off x="4337635" y="3422822"/>
                <a:ext cx="527050" cy="395288"/>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9" name="Zoom de diapositive 18">
                <a:extLst>
                  <a:ext uri="{FF2B5EF4-FFF2-40B4-BE49-F238E27FC236}">
                    <a16:creationId xmlns:a16="http://schemas.microsoft.com/office/drawing/2014/main" id="{F06F6EA2-ACF9-213A-A969-933C9B5EB701}"/>
                  </a:ext>
                </a:extLst>
              </p:cNvPr>
              <p:cNvGraphicFramePr>
                <a:graphicFrameLocks noChangeAspect="1"/>
              </p:cNvGraphicFramePr>
              <p:nvPr>
                <p:extLst>
                  <p:ext uri="{D42A27DB-BD31-4B8C-83A1-F6EECF244321}">
                    <p14:modId xmlns:p14="http://schemas.microsoft.com/office/powerpoint/2010/main" val="4083466697"/>
                  </p:ext>
                </p:extLst>
              </p:nvPr>
            </p:nvGraphicFramePr>
            <p:xfrm>
              <a:off x="3982240" y="4295168"/>
              <a:ext cx="589760" cy="442320"/>
            </p:xfrm>
            <a:graphic>
              <a:graphicData uri="http://schemas.microsoft.com/office/powerpoint/2016/slidezoom">
                <pslz:sldZm>
                  <pslz:sldZmObj sldId="308" cId="1178193802">
                    <pslz:zmPr id="{92CC50EF-F3FF-4AA8-9F10-4610E808BCEF}" returnToParent="0" transitionDur="1000">
                      <p166:blipFill xmlns:p166="http://schemas.microsoft.com/office/powerpoint/2016/6/main">
                        <a:blip r:embed="rId10"/>
                        <a:stretch>
                          <a:fillRect/>
                        </a:stretch>
                      </p166:blipFill>
                      <p166:spPr xmlns:p166="http://schemas.microsoft.com/office/powerpoint/2016/6/main">
                        <a:xfrm>
                          <a:off x="0" y="0"/>
                          <a:ext cx="589760" cy="442320"/>
                        </a:xfrm>
                        <a:prstGeom prst="rect">
                          <a:avLst/>
                        </a:prstGeom>
                        <a:ln w="3175">
                          <a:solidFill>
                            <a:prstClr val="ltGray"/>
                          </a:solidFill>
                        </a:ln>
                      </p166:spPr>
                    </pslz:zmPr>
                  </pslz:sldZmObj>
                </pslz:sldZm>
              </a:graphicData>
            </a:graphic>
          </p:graphicFrame>
        </mc:Choice>
        <mc:Fallback xmlns="">
          <p:pic>
            <p:nvPicPr>
              <p:cNvPr id="19" name="Zoom de diapositive 18">
                <a:hlinkClick r:id="rId11" action="ppaction://hlinksldjump"/>
                <a:extLst>
                  <a:ext uri="{FF2B5EF4-FFF2-40B4-BE49-F238E27FC236}">
                    <a16:creationId xmlns:a16="http://schemas.microsoft.com/office/drawing/2014/main" id="{F06F6EA2-ACF9-213A-A969-933C9B5EB701}"/>
                  </a:ext>
                </a:extLst>
              </p:cNvPr>
              <p:cNvPicPr>
                <a:picLocks noGrp="1" noRot="1" noChangeAspect="1" noMove="1" noResize="1" noEditPoints="1" noAdjustHandles="1" noChangeArrowheads="1" noChangeShapeType="1"/>
              </p:cNvPicPr>
              <p:nvPr/>
            </p:nvPicPr>
            <p:blipFill>
              <a:blip r:embed="rId12"/>
              <a:stretch>
                <a:fillRect/>
              </a:stretch>
            </p:blipFill>
            <p:spPr>
              <a:xfrm>
                <a:off x="3982240" y="4295168"/>
                <a:ext cx="589760" cy="44232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21" name="Zoom de diapositive 20">
                <a:extLst>
                  <a:ext uri="{FF2B5EF4-FFF2-40B4-BE49-F238E27FC236}">
                    <a16:creationId xmlns:a16="http://schemas.microsoft.com/office/drawing/2014/main" id="{34C3A97C-BFB9-1FE5-AF2D-07EF21D64D91}"/>
                  </a:ext>
                </a:extLst>
              </p:cNvPr>
              <p:cNvGraphicFramePr>
                <a:graphicFrameLocks noChangeAspect="1"/>
              </p:cNvGraphicFramePr>
              <p:nvPr>
                <p:extLst>
                  <p:ext uri="{D42A27DB-BD31-4B8C-83A1-F6EECF244321}">
                    <p14:modId xmlns:p14="http://schemas.microsoft.com/office/powerpoint/2010/main" val="2872652538"/>
                  </p:ext>
                </p:extLst>
              </p:nvPr>
            </p:nvGraphicFramePr>
            <p:xfrm>
              <a:off x="7073111" y="4886859"/>
              <a:ext cx="677064" cy="507798"/>
            </p:xfrm>
            <a:graphic>
              <a:graphicData uri="http://schemas.microsoft.com/office/powerpoint/2016/slidezoom">
                <pslz:sldZm>
                  <pslz:sldZmObj sldId="309" cId="3019803149">
                    <pslz:zmPr id="{5A361B90-62F2-479E-87FC-9B983CE9BF6C}" returnToParent="0" transitionDur="1000">
                      <p166:blipFill xmlns:p166="http://schemas.microsoft.com/office/powerpoint/2016/6/main">
                        <a:blip r:embed="rId13"/>
                        <a:stretch>
                          <a:fillRect/>
                        </a:stretch>
                      </p166:blipFill>
                      <p166:spPr xmlns:p166="http://schemas.microsoft.com/office/powerpoint/2016/6/main">
                        <a:xfrm>
                          <a:off x="0" y="0"/>
                          <a:ext cx="677064" cy="507798"/>
                        </a:xfrm>
                        <a:prstGeom prst="rect">
                          <a:avLst/>
                        </a:prstGeom>
                        <a:ln w="3175">
                          <a:solidFill>
                            <a:prstClr val="ltGray"/>
                          </a:solidFill>
                        </a:ln>
                      </p166:spPr>
                    </pslz:zmPr>
                  </pslz:sldZmObj>
                </pslz:sldZm>
              </a:graphicData>
            </a:graphic>
          </p:graphicFrame>
        </mc:Choice>
        <mc:Fallback xmlns="">
          <p:pic>
            <p:nvPicPr>
              <p:cNvPr id="21" name="Zoom de diapositive 20">
                <a:hlinkClick r:id="rId14" action="ppaction://hlinksldjump"/>
                <a:extLst>
                  <a:ext uri="{FF2B5EF4-FFF2-40B4-BE49-F238E27FC236}">
                    <a16:creationId xmlns:a16="http://schemas.microsoft.com/office/drawing/2014/main" id="{34C3A97C-BFB9-1FE5-AF2D-07EF21D64D91}"/>
                  </a:ext>
                </a:extLst>
              </p:cNvPr>
              <p:cNvPicPr>
                <a:picLocks noGrp="1" noRot="1" noChangeAspect="1" noMove="1" noResize="1" noEditPoints="1" noAdjustHandles="1" noChangeArrowheads="1" noChangeShapeType="1"/>
              </p:cNvPicPr>
              <p:nvPr/>
            </p:nvPicPr>
            <p:blipFill>
              <a:blip r:embed="rId15"/>
              <a:stretch>
                <a:fillRect/>
              </a:stretch>
            </p:blipFill>
            <p:spPr>
              <a:xfrm>
                <a:off x="7073111" y="4886859"/>
                <a:ext cx="677064" cy="507798"/>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23" name="Zoom de diapositive 22">
                <a:extLst>
                  <a:ext uri="{FF2B5EF4-FFF2-40B4-BE49-F238E27FC236}">
                    <a16:creationId xmlns:a16="http://schemas.microsoft.com/office/drawing/2014/main" id="{6167A294-9587-5FC1-7473-8FA1D4CD7858}"/>
                  </a:ext>
                </a:extLst>
              </p:cNvPr>
              <p:cNvGraphicFramePr>
                <a:graphicFrameLocks noChangeAspect="1"/>
              </p:cNvGraphicFramePr>
              <p:nvPr>
                <p:extLst>
                  <p:ext uri="{D42A27DB-BD31-4B8C-83A1-F6EECF244321}">
                    <p14:modId xmlns:p14="http://schemas.microsoft.com/office/powerpoint/2010/main" val="2271092046"/>
                  </p:ext>
                </p:extLst>
              </p:nvPr>
            </p:nvGraphicFramePr>
            <p:xfrm>
              <a:off x="2744231" y="2972830"/>
              <a:ext cx="599990" cy="449992"/>
            </p:xfrm>
            <a:graphic>
              <a:graphicData uri="http://schemas.microsoft.com/office/powerpoint/2016/slidezoom">
                <pslz:sldZm>
                  <pslz:sldZmObj sldId="310" cId="3287614974">
                    <pslz:zmPr id="{37B93C93-1BBF-4329-B9E6-83DE423CFE6A}" returnToParent="0" transitionDur="1000">
                      <p166:blipFill xmlns:p166="http://schemas.microsoft.com/office/powerpoint/2016/6/main">
                        <a:blip r:embed="rId16"/>
                        <a:stretch>
                          <a:fillRect/>
                        </a:stretch>
                      </p166:blipFill>
                      <p166:spPr xmlns:p166="http://schemas.microsoft.com/office/powerpoint/2016/6/main">
                        <a:xfrm>
                          <a:off x="0" y="0"/>
                          <a:ext cx="599990" cy="449992"/>
                        </a:xfrm>
                        <a:prstGeom prst="rect">
                          <a:avLst/>
                        </a:prstGeom>
                        <a:ln w="3175">
                          <a:solidFill>
                            <a:prstClr val="ltGray"/>
                          </a:solidFill>
                        </a:ln>
                      </p166:spPr>
                    </pslz:zmPr>
                  </pslz:sldZmObj>
                </pslz:sldZm>
              </a:graphicData>
            </a:graphic>
          </p:graphicFrame>
        </mc:Choice>
        <mc:Fallback xmlns="">
          <p:pic>
            <p:nvPicPr>
              <p:cNvPr id="23" name="Zoom de diapositive 22">
                <a:hlinkClick r:id="rId17" action="ppaction://hlinksldjump"/>
                <a:extLst>
                  <a:ext uri="{FF2B5EF4-FFF2-40B4-BE49-F238E27FC236}">
                    <a16:creationId xmlns:a16="http://schemas.microsoft.com/office/drawing/2014/main" id="{6167A294-9587-5FC1-7473-8FA1D4CD7858}"/>
                  </a:ext>
                </a:extLst>
              </p:cNvPr>
              <p:cNvPicPr>
                <a:picLocks noGrp="1" noRot="1" noChangeAspect="1" noMove="1" noResize="1" noEditPoints="1" noAdjustHandles="1" noChangeArrowheads="1" noChangeShapeType="1"/>
              </p:cNvPicPr>
              <p:nvPr/>
            </p:nvPicPr>
            <p:blipFill>
              <a:blip r:embed="rId18"/>
              <a:stretch>
                <a:fillRect/>
              </a:stretch>
            </p:blipFill>
            <p:spPr>
              <a:xfrm>
                <a:off x="2744231" y="2972830"/>
                <a:ext cx="599990" cy="449992"/>
              </a:xfrm>
              <a:prstGeom prst="rect">
                <a:avLst/>
              </a:prstGeom>
              <a:ln w="3175">
                <a:solidFill>
                  <a:prstClr val="ltGray"/>
                </a:solidFill>
              </a:ln>
            </p:spPr>
          </p:pic>
        </mc:Fallback>
      </mc:AlternateContent>
      <p:sp>
        <p:nvSpPr>
          <p:cNvPr id="14" name="Flèche : droite 13">
            <a:hlinkClick r:id="rId19" action="ppaction://hlinkfile"/>
            <a:extLst>
              <a:ext uri="{FF2B5EF4-FFF2-40B4-BE49-F238E27FC236}">
                <a16:creationId xmlns:a16="http://schemas.microsoft.com/office/drawing/2014/main" id="{491AC969-3834-FE91-7A70-D8A38B9BDF9C}"/>
              </a:ext>
            </a:extLst>
          </p:cNvPr>
          <p:cNvSpPr/>
          <p:nvPr/>
        </p:nvSpPr>
        <p:spPr>
          <a:xfrm>
            <a:off x="5325762" y="3873843"/>
            <a:ext cx="438665" cy="117389"/>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8950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778148" y="139577"/>
            <a:ext cx="7772400" cy="744841"/>
          </a:xfrm>
        </p:spPr>
        <p:txBody>
          <a:bodyPr>
            <a:normAutofit fontScale="90000"/>
          </a:bodyPr>
          <a:lstStyle/>
          <a:p>
            <a:r>
              <a:rPr lang="fr-FR" sz="4800" b="1" dirty="0"/>
              <a:t>Etape 2</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9" name="ZoneTexte 8">
            <a:extLst>
              <a:ext uri="{FF2B5EF4-FFF2-40B4-BE49-F238E27FC236}">
                <a16:creationId xmlns:a16="http://schemas.microsoft.com/office/drawing/2014/main" id="{69F05687-CE1F-4C71-8463-711A37973341}"/>
              </a:ext>
            </a:extLst>
          </p:cNvPr>
          <p:cNvSpPr txBox="1"/>
          <p:nvPr/>
        </p:nvSpPr>
        <p:spPr>
          <a:xfrm>
            <a:off x="911537" y="884418"/>
            <a:ext cx="7216813" cy="400110"/>
          </a:xfrm>
          <a:prstGeom prst="rect">
            <a:avLst/>
          </a:prstGeom>
          <a:noFill/>
        </p:spPr>
        <p:txBody>
          <a:bodyPr wrap="square">
            <a:spAutoFit/>
          </a:bodyPr>
          <a:lstStyle/>
          <a:p>
            <a:pPr algn="ctr"/>
            <a:r>
              <a:rPr lang="fr-FR" sz="2000" b="1" dirty="0"/>
              <a:t>S’inscrire, formuler ses vœux et finaliser son dossier…. </a:t>
            </a:r>
          </a:p>
        </p:txBody>
      </p:sp>
      <p:sp>
        <p:nvSpPr>
          <p:cNvPr id="6" name="ZoneTexte 5">
            <a:extLst>
              <a:ext uri="{FF2B5EF4-FFF2-40B4-BE49-F238E27FC236}">
                <a16:creationId xmlns:a16="http://schemas.microsoft.com/office/drawing/2014/main" id="{9ED6F860-7A4C-464E-957E-15F95A451D54}"/>
              </a:ext>
            </a:extLst>
          </p:cNvPr>
          <p:cNvSpPr txBox="1"/>
          <p:nvPr/>
        </p:nvSpPr>
        <p:spPr>
          <a:xfrm>
            <a:off x="0" y="1529443"/>
            <a:ext cx="9156338" cy="3600986"/>
          </a:xfrm>
          <a:prstGeom prst="rect">
            <a:avLst/>
          </a:prstGeom>
          <a:noFill/>
        </p:spPr>
        <p:txBody>
          <a:bodyPr wrap="square" rtlCol="0">
            <a:spAutoFit/>
          </a:bodyPr>
          <a:lstStyle/>
          <a:p>
            <a:pPr marL="285750" indent="-285750">
              <a:buFont typeface="Wingdings" panose="05000000000000000000" pitchFamily="2" charset="2"/>
              <a:buChar char="Ø"/>
            </a:pPr>
            <a:r>
              <a:rPr lang="fr-FR" sz="2400" b="1" dirty="0"/>
              <a:t>Du 17 janvier 2024 au 14 mars 2024: formulation des vœux</a:t>
            </a:r>
          </a:p>
          <a:p>
            <a:pPr marL="285750" indent="-285750">
              <a:buFont typeface="Wingdings" panose="05000000000000000000" pitchFamily="2" charset="2"/>
              <a:buChar char="Ø"/>
            </a:pPr>
            <a:endParaRPr lang="fr-FR" sz="2400" b="1" dirty="0"/>
          </a:p>
          <a:p>
            <a:pPr algn="ctr"/>
            <a:r>
              <a:rPr lang="fr-FR" dirty="0"/>
              <a:t>	</a:t>
            </a:r>
            <a:r>
              <a:rPr lang="fr-FR" b="1" dirty="0">
                <a:solidFill>
                  <a:srgbClr val="FF0000"/>
                </a:solidFill>
              </a:rPr>
              <a:t>ATTENTION</a:t>
            </a:r>
            <a:r>
              <a:rPr lang="fr-FR" dirty="0"/>
              <a:t> :  à partir du vendredi 15 mars 2024, impossibilité d’inscrire de nouveaux vœux</a:t>
            </a:r>
          </a:p>
          <a:p>
            <a:endParaRPr lang="fr-FR" dirty="0"/>
          </a:p>
          <a:p>
            <a:endParaRPr lang="fr-FR" dirty="0"/>
          </a:p>
          <a:p>
            <a:pPr marL="285750" indent="-285750">
              <a:buFont typeface="Wingdings" panose="05000000000000000000" pitchFamily="2" charset="2"/>
              <a:buChar char="Ø"/>
            </a:pPr>
            <a:r>
              <a:rPr lang="fr-FR" sz="2400" b="1" dirty="0"/>
              <a:t>Du 15 mars 2024 au 3 avril 2024 :  finalisation des dossiers et confirmation des vœux</a:t>
            </a:r>
          </a:p>
          <a:p>
            <a:pPr marL="285750" indent="-285750">
              <a:buFont typeface="Wingdings" panose="05000000000000000000" pitchFamily="2" charset="2"/>
              <a:buChar char="Ø"/>
            </a:pPr>
            <a:endParaRPr lang="fr-FR" sz="2400" b="1" dirty="0"/>
          </a:p>
          <a:p>
            <a:pPr algn="ctr"/>
            <a:r>
              <a:rPr lang="fr-FR" dirty="0"/>
              <a:t>	</a:t>
            </a:r>
            <a:r>
              <a:rPr lang="fr-FR" b="1" dirty="0">
                <a:solidFill>
                  <a:srgbClr val="FF0000"/>
                </a:solidFill>
              </a:rPr>
              <a:t>ATTENTION</a:t>
            </a:r>
            <a:r>
              <a:rPr lang="fr-FR" dirty="0"/>
              <a:t> : les dossiers ne seront pas recevables à partir du jeudi 4 avril 2024 s’ils ne sont pas complets et confirmés</a:t>
            </a:r>
          </a:p>
          <a:p>
            <a:endParaRPr lang="fr-FR" dirty="0"/>
          </a:p>
        </p:txBody>
      </p:sp>
      <p:sp>
        <p:nvSpPr>
          <p:cNvPr id="7" name="Légende : flèche vers le bas 6">
            <a:extLst>
              <a:ext uri="{FF2B5EF4-FFF2-40B4-BE49-F238E27FC236}">
                <a16:creationId xmlns:a16="http://schemas.microsoft.com/office/drawing/2014/main" id="{A4521B56-3418-49BF-8958-EC2F7863F11C}"/>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8300BD57-C8E6-43F5-B89D-062A980C0873}"/>
              </a:ext>
            </a:extLst>
          </p:cNvPr>
          <p:cNvSpPr>
            <a:spLocks noGrp="1"/>
          </p:cNvSpPr>
          <p:nvPr>
            <p:ph type="sldNum" sz="quarter" idx="12"/>
          </p:nvPr>
        </p:nvSpPr>
        <p:spPr/>
        <p:txBody>
          <a:bodyPr/>
          <a:lstStyle/>
          <a:p>
            <a:fld id="{D1CFD267-97E7-42C3-B405-6B6F68CDB3BE}" type="slidenum">
              <a:rPr lang="fr-FR" smtClean="0"/>
              <a:t>8</a:t>
            </a:fld>
            <a:endParaRPr lang="fr-FR"/>
          </a:p>
        </p:txBody>
      </p:sp>
    </p:spTree>
    <p:extLst>
      <p:ext uri="{BB962C8B-B14F-4D97-AF65-F5344CB8AC3E}">
        <p14:creationId xmlns:p14="http://schemas.microsoft.com/office/powerpoint/2010/main" val="136535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500"/>
                                        <p:tgtEl>
                                          <p:spTgt spid="6">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7" end="7"/>
                                            </p:txEl>
                                          </p:spTgt>
                                        </p:tgtEl>
                                        <p:attrNameLst>
                                          <p:attrName>style.visibility</p:attrName>
                                        </p:attrNameLst>
                                      </p:cBhvr>
                                      <p:to>
                                        <p:strVal val="visible"/>
                                      </p:to>
                                    </p:set>
                                    <p:animEffect transition="in" filter="fade">
                                      <p:cBhvr>
                                        <p:cTn id="10" dur="500"/>
                                        <p:tgtEl>
                                          <p:spTgt spid="6">
                                            <p:txEl>
                                              <p:pRg st="7" end="7"/>
                                            </p:txEl>
                                          </p:spTgt>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DC0C1-3C01-44E9-8772-A9832FB1F64F}"/>
              </a:ext>
            </a:extLst>
          </p:cNvPr>
          <p:cNvSpPr>
            <a:spLocks noGrp="1"/>
          </p:cNvSpPr>
          <p:nvPr>
            <p:ph type="ctrTitle"/>
          </p:nvPr>
        </p:nvSpPr>
        <p:spPr>
          <a:xfrm>
            <a:off x="778148" y="139577"/>
            <a:ext cx="7772400" cy="744841"/>
          </a:xfrm>
        </p:spPr>
        <p:txBody>
          <a:bodyPr>
            <a:normAutofit fontScale="90000"/>
          </a:bodyPr>
          <a:lstStyle/>
          <a:p>
            <a:r>
              <a:rPr lang="fr-FR" sz="4800" b="1" dirty="0"/>
              <a:t>Etape 2</a:t>
            </a:r>
          </a:p>
        </p:txBody>
      </p:sp>
      <p:pic>
        <p:nvPicPr>
          <p:cNvPr id="5" name="Image 4" descr="Une image contenant intérieur, assis, sombre, table&#10;&#10;Description générée automatiquement">
            <a:extLst>
              <a:ext uri="{FF2B5EF4-FFF2-40B4-BE49-F238E27FC236}">
                <a16:creationId xmlns:a16="http://schemas.microsoft.com/office/drawing/2014/main" id="{47E7ACB1-65F6-4BB2-8ECA-A23A1EEFC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0548" y="0"/>
            <a:ext cx="593452" cy="511998"/>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C7702D3E-53D6-44AD-A42B-46CD91DC2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30153" cy="559434"/>
          </a:xfrm>
          <a:prstGeom prst="rect">
            <a:avLst/>
          </a:prstGeom>
        </p:spPr>
      </p:pic>
      <p:sp>
        <p:nvSpPr>
          <p:cNvPr id="9" name="ZoneTexte 8">
            <a:extLst>
              <a:ext uri="{FF2B5EF4-FFF2-40B4-BE49-F238E27FC236}">
                <a16:creationId xmlns:a16="http://schemas.microsoft.com/office/drawing/2014/main" id="{69F05687-CE1F-4C71-8463-711A37973341}"/>
              </a:ext>
            </a:extLst>
          </p:cNvPr>
          <p:cNvSpPr txBox="1"/>
          <p:nvPr/>
        </p:nvSpPr>
        <p:spPr>
          <a:xfrm>
            <a:off x="963593" y="881322"/>
            <a:ext cx="7216813" cy="400110"/>
          </a:xfrm>
          <a:prstGeom prst="rect">
            <a:avLst/>
          </a:prstGeom>
          <a:noFill/>
        </p:spPr>
        <p:txBody>
          <a:bodyPr wrap="square">
            <a:spAutoFit/>
          </a:bodyPr>
          <a:lstStyle/>
          <a:p>
            <a:pPr algn="ctr"/>
            <a:r>
              <a:rPr lang="fr-FR" sz="2000" b="1" dirty="0">
                <a:solidFill>
                  <a:srgbClr val="FF0000"/>
                </a:solidFill>
              </a:rPr>
              <a:t>S’inscrire, </a:t>
            </a:r>
            <a:r>
              <a:rPr lang="fr-FR" sz="2000" b="1" dirty="0"/>
              <a:t>formuler ses vœux et finaliser son dossier…. </a:t>
            </a:r>
          </a:p>
        </p:txBody>
      </p:sp>
      <p:sp>
        <p:nvSpPr>
          <p:cNvPr id="7" name="ZoneTexte 6">
            <a:extLst>
              <a:ext uri="{FF2B5EF4-FFF2-40B4-BE49-F238E27FC236}">
                <a16:creationId xmlns:a16="http://schemas.microsoft.com/office/drawing/2014/main" id="{198FC85A-372A-4158-B9CE-627E666FDF69}"/>
              </a:ext>
            </a:extLst>
          </p:cNvPr>
          <p:cNvSpPr txBox="1"/>
          <p:nvPr/>
        </p:nvSpPr>
        <p:spPr>
          <a:xfrm>
            <a:off x="466531" y="2199449"/>
            <a:ext cx="8084017" cy="1631216"/>
          </a:xfrm>
          <a:prstGeom prst="rect">
            <a:avLst/>
          </a:prstGeom>
          <a:noFill/>
        </p:spPr>
        <p:txBody>
          <a:bodyPr wrap="square">
            <a:spAutoFit/>
          </a:bodyPr>
          <a:lstStyle/>
          <a:p>
            <a:pPr marL="177800" lvl="0" indent="-177800" defTabSz="457200">
              <a:spcBef>
                <a:spcPts val="600"/>
              </a:spcBef>
              <a:spcAft>
                <a:spcPts val="600"/>
              </a:spcAft>
              <a:buClr>
                <a:srgbClr val="FF0000"/>
              </a:buClr>
              <a:buSzPct val="100000"/>
              <a:buFont typeface="Lucida Grande"/>
              <a:buChar char="&gt;"/>
            </a:pPr>
            <a:r>
              <a:rPr lang="fr-FR" sz="1800" b="1" dirty="0">
                <a:solidFill>
                  <a:srgbClr val="F28E65"/>
                </a:solidFill>
              </a:rPr>
              <a:t>Une adresse mail valide et consulter régulièrement </a:t>
            </a:r>
            <a:r>
              <a:rPr lang="fr-FR" sz="1800" dirty="0"/>
              <a:t>: pour échanger et recevoir les informations sur votre dossier</a:t>
            </a:r>
            <a:r>
              <a:rPr lang="fr-FR" sz="1800" dirty="0">
                <a:solidFill>
                  <a:srgbClr val="3D566E"/>
                </a:solidFill>
              </a:rPr>
              <a:t> </a:t>
            </a:r>
          </a:p>
          <a:p>
            <a:pPr marL="177800" lvl="0" indent="-177800" defTabSz="457200">
              <a:spcBef>
                <a:spcPts val="600"/>
              </a:spcBef>
              <a:spcAft>
                <a:spcPts val="600"/>
              </a:spcAft>
              <a:buClr>
                <a:srgbClr val="FF0000"/>
              </a:buClr>
              <a:buSzPct val="100000"/>
              <a:buFont typeface="Lucida Grande"/>
              <a:buChar char="&gt;"/>
            </a:pPr>
            <a:r>
              <a:rPr lang="fr-FR" sz="1800" b="1" dirty="0">
                <a:solidFill>
                  <a:srgbClr val="F28E65"/>
                </a:solidFill>
              </a:rPr>
              <a:t>L’INE</a:t>
            </a:r>
            <a:r>
              <a:rPr lang="fr-FR" sz="1800" b="1" dirty="0">
                <a:solidFill>
                  <a:srgbClr val="3D566E"/>
                </a:solidFill>
              </a:rPr>
              <a:t> </a:t>
            </a:r>
            <a:r>
              <a:rPr lang="fr-FR" sz="1800" dirty="0"/>
              <a:t>(identifiant national élève en lycée général, technologique ou professionnel) : sur les bulletins scolaires ou le relevé de notes des épreuves anticipées du baccalauréat </a:t>
            </a:r>
          </a:p>
        </p:txBody>
      </p:sp>
      <p:sp>
        <p:nvSpPr>
          <p:cNvPr id="11" name="ZoneTexte 10">
            <a:extLst>
              <a:ext uri="{FF2B5EF4-FFF2-40B4-BE49-F238E27FC236}">
                <a16:creationId xmlns:a16="http://schemas.microsoft.com/office/drawing/2014/main" id="{2958B9FB-04A8-4E07-910C-F7DE4731A711}"/>
              </a:ext>
            </a:extLst>
          </p:cNvPr>
          <p:cNvSpPr txBox="1"/>
          <p:nvPr/>
        </p:nvSpPr>
        <p:spPr>
          <a:xfrm>
            <a:off x="522514" y="4251115"/>
            <a:ext cx="7825274" cy="1089529"/>
          </a:xfrm>
          <a:prstGeom prst="rect">
            <a:avLst/>
          </a:prstGeom>
          <a:noFill/>
        </p:spPr>
        <p:txBody>
          <a:bodyPr wrap="square">
            <a:spAutoFit/>
          </a:bodyPr>
          <a:lstStyle/>
          <a:p>
            <a:pPr marL="0" lvl="1" indent="0" algn="just" defTabSz="457200">
              <a:lnSpc>
                <a:spcPct val="90000"/>
              </a:lnSpc>
              <a:spcBef>
                <a:spcPts val="0"/>
              </a:spcBef>
              <a:spcAft>
                <a:spcPts val="0"/>
              </a:spcAft>
              <a:buSzPct val="100000"/>
              <a:buNone/>
              <a:defRPr/>
            </a:pPr>
            <a:r>
              <a:rPr lang="fr-FR" sz="1800" b="1" i="1" dirty="0"/>
              <a:t>Important : renseignez un numéro de portable </a:t>
            </a:r>
            <a:r>
              <a:rPr lang="fr-FR" sz="1800" i="1" dirty="0"/>
              <a:t>pour recevoir les alertes envoyées par la plateforme. </a:t>
            </a:r>
            <a:r>
              <a:rPr lang="fr-FR" sz="1800" b="1" i="1" dirty="0"/>
              <a:t>Les </a:t>
            </a:r>
            <a:r>
              <a:rPr lang="fr-FR" b="1" dirty="0"/>
              <a:t>parents ou tuteurs légaux </a:t>
            </a:r>
            <a:r>
              <a:rPr lang="fr-FR" sz="1800" i="1" dirty="0"/>
              <a:t>peuvent également renseigner leur numéro de portable et adresse mail pour recevoir les mêmes alertes Parcoursup. </a:t>
            </a:r>
          </a:p>
        </p:txBody>
      </p:sp>
      <p:sp>
        <p:nvSpPr>
          <p:cNvPr id="10" name="Légende : flèche vers le bas 9">
            <a:extLst>
              <a:ext uri="{FF2B5EF4-FFF2-40B4-BE49-F238E27FC236}">
                <a16:creationId xmlns:a16="http://schemas.microsoft.com/office/drawing/2014/main" id="{97EA3DFD-FC5E-4F8A-A4C8-62DE7705EF4E}"/>
              </a:ext>
            </a:extLst>
          </p:cNvPr>
          <p:cNvSpPr/>
          <p:nvPr/>
        </p:nvSpPr>
        <p:spPr>
          <a:xfrm>
            <a:off x="273698" y="6518988"/>
            <a:ext cx="161731" cy="20262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14C4E320-C308-45C7-99B2-F959F71F4371}"/>
              </a:ext>
            </a:extLst>
          </p:cNvPr>
          <p:cNvSpPr>
            <a:spLocks noGrp="1"/>
          </p:cNvSpPr>
          <p:nvPr>
            <p:ph type="sldNum" sz="quarter" idx="12"/>
          </p:nvPr>
        </p:nvSpPr>
        <p:spPr/>
        <p:txBody>
          <a:bodyPr/>
          <a:lstStyle/>
          <a:p>
            <a:fld id="{D1CFD267-97E7-42C3-B405-6B6F68CDB3BE}" type="slidenum">
              <a:rPr lang="fr-FR" smtClean="0"/>
              <a:t>9</a:t>
            </a:fld>
            <a:endParaRPr lang="fr-FR"/>
          </a:p>
        </p:txBody>
      </p:sp>
    </p:spTree>
    <p:extLst>
      <p:ext uri="{BB962C8B-B14F-4D97-AF65-F5344CB8AC3E}">
        <p14:creationId xmlns:p14="http://schemas.microsoft.com/office/powerpoint/2010/main" val="78077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animBg="1"/>
    </p:bld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4511</TotalTime>
  <Words>3595</Words>
  <Application>Microsoft Office PowerPoint</Application>
  <PresentationFormat>Affichage à l'écran (4:3)</PresentationFormat>
  <Paragraphs>416</Paragraphs>
  <Slides>38</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38</vt:i4>
      </vt:variant>
    </vt:vector>
  </HeadingPairs>
  <TitlesOfParts>
    <vt:vector size="45" baseType="lpstr">
      <vt:lpstr>-apple-system</vt:lpstr>
      <vt:lpstr>Arial</vt:lpstr>
      <vt:lpstr>Calibri</vt:lpstr>
      <vt:lpstr>Calibri Light</vt:lpstr>
      <vt:lpstr>Lucida Grande</vt:lpstr>
      <vt:lpstr>Wingdings</vt:lpstr>
      <vt:lpstr>Thème Office</vt:lpstr>
      <vt:lpstr>Information parents terminale PARCOURSUP 2024   Janvier 2024</vt:lpstr>
      <vt:lpstr>Déroulé de la séquence d’information</vt:lpstr>
      <vt:lpstr>Présentation générale du dispositif PARCOURSUP et calendrier </vt:lpstr>
      <vt:lpstr>Etape 1</vt:lpstr>
      <vt:lpstr>Etape 1</vt:lpstr>
      <vt:lpstr>Etape 1</vt:lpstr>
      <vt:lpstr>Etape 1</vt:lpstr>
      <vt:lpstr>Etape 2</vt:lpstr>
      <vt:lpstr>Etape 2</vt:lpstr>
      <vt:lpstr>Etape 2</vt:lpstr>
      <vt:lpstr>Etape 2</vt:lpstr>
      <vt:lpstr>Etape 2</vt:lpstr>
      <vt:lpstr>Etape 2</vt:lpstr>
      <vt:lpstr>Etape 2</vt:lpstr>
      <vt:lpstr>Etape 2</vt:lpstr>
      <vt:lpstr>Etude des dossiers des élèves</vt:lpstr>
      <vt:lpstr>Etape 3 : consulter les réponses des formations et faire ses choix </vt:lpstr>
      <vt:lpstr>Etape 3 : consulter les réponses des formations et faire ses choix </vt:lpstr>
      <vt:lpstr>Etape 3 : consulter les réponses des formations et faire ses choix </vt:lpstr>
      <vt:lpstr>Etape 3 : consulter les réponses des formations et faire ses choix </vt:lpstr>
      <vt:lpstr>Etape 3 : consulter les réponses des formations et faire ses choix </vt:lpstr>
      <vt:lpstr>Etape 3 : consulter les réponses des formations et faire ses choix </vt:lpstr>
      <vt:lpstr>Etape 3 : consulter les réponses des formations et faire ses choix </vt:lpstr>
      <vt:lpstr>Etape 3 : consulter les réponses des formations et faire ses choix </vt:lpstr>
      <vt:lpstr>Etape 3 : les inscriptions administratives</vt:lpstr>
      <vt:lpstr>Présentation PowerPoint</vt:lpstr>
      <vt:lpstr>Memo élèves </vt:lpstr>
      <vt:lpstr>Notion de secteur  géographique 1/2</vt:lpstr>
      <vt:lpstr>Notion de secteur  géographique 2/2</vt:lpstr>
      <vt:lpstr>Etape 3 : consulter les réponses des formations et faire ses choix </vt:lpstr>
      <vt:lpstr>Vœux / sous-vœux : exemple</vt:lpstr>
      <vt:lpstr>Découverte des contenus et organisation des enseignements </vt:lpstr>
      <vt:lpstr>Critères d’analyse des candidatures</vt:lpstr>
      <vt:lpstr>Les chiffres clés de la formation</vt:lpstr>
      <vt:lpstr>Echanges avec l’établissement</vt:lpstr>
      <vt:lpstr>Exemple du programme Bachelor  Grenoble Ecole Management</vt:lpstr>
      <vt:lpstr>RAPPEL IMPORTANT Algorithme de classement de PARCOURSUP</vt:lpstr>
      <vt:lpstr>Répondeur automatique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aux parents de première  Octobre 2020</dc:title>
  <dc:creator>Philippe TAMISIER</dc:creator>
  <cp:lastModifiedBy>Philippe TAMISIER</cp:lastModifiedBy>
  <cp:revision>123</cp:revision>
  <dcterms:created xsi:type="dcterms:W3CDTF">2020-10-01T07:24:22Z</dcterms:created>
  <dcterms:modified xsi:type="dcterms:W3CDTF">2024-01-15T12:55:16Z</dcterms:modified>
</cp:coreProperties>
</file>